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ags/tag2.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p:sldMasterIdLst>
    <p:sldMasterId id="2147483648" r:id="rId1"/>
  </p:sldMasterIdLst>
  <p:notesMasterIdLst>
    <p:notesMasterId r:id="rId15"/>
  </p:notesMasterIdLst>
  <p:sldIdLst>
    <p:sldId id="365" r:id="rId2"/>
    <p:sldId id="356" r:id="rId3"/>
    <p:sldId id="357" r:id="rId4"/>
    <p:sldId id="331" r:id="rId5"/>
    <p:sldId id="359" r:id="rId6"/>
    <p:sldId id="477" r:id="rId7"/>
    <p:sldId id="438" r:id="rId8"/>
    <p:sldId id="473" r:id="rId9"/>
    <p:sldId id="478" r:id="rId10"/>
    <p:sldId id="475" r:id="rId11"/>
    <p:sldId id="360" r:id="rId12"/>
    <p:sldId id="329" r:id="rId13"/>
    <p:sldId id="479" r:id="rId14"/>
  </p:sldIdLst>
  <p:sldSz cx="12192000" cy="6858000"/>
  <p:notesSz cx="6858000" cy="9144000"/>
  <p:custDataLst>
    <p:tags r:id="rId16"/>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474570D5-0CAF-42D2-AAE4-7201CE373AAD}">
          <p14:sldIdLst>
            <p14:sldId id="365"/>
            <p14:sldId id="356"/>
            <p14:sldId id="357"/>
            <p14:sldId id="331"/>
            <p14:sldId id="359"/>
            <p14:sldId id="477"/>
            <p14:sldId id="438"/>
            <p14:sldId id="473"/>
            <p14:sldId id="478"/>
            <p14:sldId id="475"/>
            <p14:sldId id="360"/>
            <p14:sldId id="329"/>
            <p14:sldId id="479"/>
          </p14:sldIdLst>
        </p14:section>
      </p14:sectionLst>
    </p:ext>
    <p:ext uri="{EFAFB233-063F-42B5-8137-9DF3F51BA10A}">
      <p15:sldGuideLst xmlns:p15="http://schemas.microsoft.com/office/powerpoint/2012/main">
        <p15:guide id="1" pos="4191">
          <p15:clr>
            <a:srgbClr val="A4A3A4"/>
          </p15:clr>
        </p15:guide>
        <p15:guide id="2" pos="439">
          <p15:clr>
            <a:srgbClr val="A4A3A4"/>
          </p15:clr>
        </p15:guide>
        <p15:guide id="3" orient="horz" pos="1532">
          <p15:clr>
            <a:srgbClr val="A4A3A4"/>
          </p15:clr>
        </p15:guide>
        <p15:guide id="4" pos="7219">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244C89"/>
    <a:srgbClr val="4E81C0"/>
    <a:srgbClr val="313D51"/>
    <a:srgbClr val="433D3C"/>
    <a:srgbClr val="C00000"/>
    <a:srgbClr val="F0F2F4"/>
    <a:srgbClr val="0B2C4F"/>
    <a:srgbClr val="213555"/>
    <a:srgbClr val="26365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093" autoAdjust="0"/>
    <p:restoredTop sz="67813" autoAdjust="0"/>
  </p:normalViewPr>
  <p:slideViewPr>
    <p:cSldViewPr snapToGrid="0">
      <p:cViewPr varScale="1">
        <p:scale>
          <a:sx n="58" d="100"/>
          <a:sy n="58" d="100"/>
        </p:scale>
        <p:origin x="1733" y="34"/>
      </p:cViewPr>
      <p:guideLst>
        <p:guide pos="4191"/>
        <p:guide pos="439"/>
        <p:guide orient="horz" pos="1532"/>
        <p:guide pos="7219"/>
      </p:guideLst>
    </p:cSldViewPr>
  </p:slideViewPr>
  <p:notesTextViewPr>
    <p:cViewPr>
      <p:scale>
        <a:sx n="125" d="100"/>
        <a:sy n="125" d="100"/>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tags" Target="tags/tag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ABB2E5B-1A0B-4F0A-9547-4FB8D13F2C5F}" type="datetimeFigureOut">
              <a:rPr lang="zh-CN" altLang="en-US" smtClean="0"/>
              <a:t>2024/4/15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9E3CF89-91F4-45FB-A589-58532703FCA1}"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A25CCEA-3F45-46FD-873C-10FB1242F407}" type="slidenum">
              <a:rPr lang="zh-CN" altLang="en-US" smtClean="0"/>
              <a:t>2</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9E3CF89-91F4-45FB-A589-58532703FCA1}" type="slidenum">
              <a:rPr lang="zh-CN" altLang="en-US" smtClean="0"/>
              <a:t>12</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A25CCEA-3F45-46FD-873C-10FB1242F407}" type="slidenum">
              <a:rPr lang="zh-CN" altLang="en-US" smtClean="0"/>
              <a:t>3</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9E3CF89-91F4-45FB-A589-58532703FCA1}" type="slidenum">
              <a:rPr lang="zh-CN" altLang="en-US" smtClean="0"/>
              <a:t>4</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A25CCEA-3F45-46FD-873C-10FB1242F407}" type="slidenum">
              <a:rPr lang="zh-CN" altLang="en-US" smtClean="0"/>
              <a:t>5</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9E3CF89-91F4-45FB-A589-58532703FCA1}"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5665068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我们对经典算法（</a:t>
            </a:r>
            <a:r>
              <a:rPr lang="en-US" altLang="zh-CN" dirty="0"/>
              <a:t>CNN</a:t>
            </a:r>
            <a:r>
              <a:rPr lang="zh-CN" altLang="en-US" dirty="0"/>
              <a:t>、</a:t>
            </a:r>
            <a:r>
              <a:rPr lang="en-US" altLang="zh-CN" dirty="0"/>
              <a:t>VGA</a:t>
            </a:r>
            <a:r>
              <a:rPr lang="zh-CN" altLang="en-US" dirty="0"/>
              <a:t>等）进行了优化训练，优化后的网络结构可以在在不损失准确率的情况，使用更少的资源，这使得模型在处理复杂图像分类任务时更加高效和准确。</a:t>
            </a:r>
          </a:p>
        </p:txBody>
      </p:sp>
      <p:sp>
        <p:nvSpPr>
          <p:cNvPr id="4" name="灯片编号占位符 3"/>
          <p:cNvSpPr>
            <a:spLocks noGrp="1"/>
          </p:cNvSpPr>
          <p:nvPr>
            <p:ph type="sldNum" sz="quarter" idx="10"/>
          </p:nvPr>
        </p:nvSpPr>
        <p:spPr/>
        <p:txBody>
          <a:bodyPr/>
          <a:lstStyle/>
          <a:p>
            <a:fld id="{59E3CF89-91F4-45FB-A589-58532703FCA1}" type="slidenum">
              <a:rPr lang="zh-CN" altLang="en-US" smtClean="0"/>
              <a:t>7</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下面我来介绍我们应用的另一个</a:t>
            </a:r>
            <a:r>
              <a:rPr lang="en-US" altLang="zh-CN" dirty="0"/>
              <a:t>caffe</a:t>
            </a:r>
            <a:r>
              <a:rPr lang="zh-CN" altLang="en-US" dirty="0"/>
              <a:t>框架，这个是</a:t>
            </a:r>
            <a:r>
              <a:rPr lang="en-US" altLang="zh-CN" dirty="0"/>
              <a:t>caffe</a:t>
            </a:r>
            <a:r>
              <a:rPr lang="zh-CN" altLang="en-US" dirty="0"/>
              <a:t>整体模型文件图，通过这个文件图我们可以看出整个模型含有训练和测试推理的开关和相关的必要参数，不包含中间</a:t>
            </a:r>
            <a:r>
              <a:rPr lang="en-US" altLang="zh-CN" dirty="0"/>
              <a:t>blob</a:t>
            </a:r>
            <a:r>
              <a:rPr lang="zh-CN" altLang="en-US" dirty="0"/>
              <a:t>的</a:t>
            </a:r>
            <a:r>
              <a:rPr lang="en-US" altLang="zh-CN" dirty="0"/>
              <a:t>shape</a:t>
            </a:r>
            <a:r>
              <a:rPr lang="zh-CN" altLang="en-US" dirty="0"/>
              <a:t>，所以</a:t>
            </a:r>
            <a:r>
              <a:rPr lang="en-US" altLang="zh-CN" dirty="0"/>
              <a:t>shape</a:t>
            </a:r>
            <a:r>
              <a:rPr lang="zh-CN" altLang="en-US" dirty="0"/>
              <a:t>推导都是在运行时进行的，网络层的可训练参数是用</a:t>
            </a:r>
            <a:r>
              <a:rPr lang="en-US" altLang="zh-CN" dirty="0" err="1"/>
              <a:t>BlobProto</a:t>
            </a:r>
            <a:r>
              <a:rPr lang="zh-CN" altLang="en-US" dirty="0"/>
              <a:t>代表的。</a:t>
            </a:r>
            <a:r>
              <a:rPr lang="en-US" altLang="zh-CN" dirty="0"/>
              <a:t>Conv1</a:t>
            </a:r>
            <a:r>
              <a:rPr lang="zh-CN" altLang="en-US" dirty="0"/>
              <a:t>：卷积层  </a:t>
            </a:r>
            <a:r>
              <a:rPr lang="en-US" altLang="zh-CN" dirty="0" err="1"/>
              <a:t>relu</a:t>
            </a:r>
            <a:r>
              <a:rPr lang="zh-CN" altLang="en-US" dirty="0"/>
              <a:t>：激活函数  </a:t>
            </a:r>
            <a:r>
              <a:rPr lang="en-US" altLang="zh-CN" dirty="0"/>
              <a:t>pool:</a:t>
            </a:r>
            <a:r>
              <a:rPr lang="zh-CN" altLang="en-US" dirty="0"/>
              <a:t>池化层  </a:t>
            </a:r>
            <a:r>
              <a:rPr lang="en-US" altLang="zh-CN" dirty="0"/>
              <a:t>norm</a:t>
            </a:r>
            <a:r>
              <a:rPr lang="zh-CN" altLang="en-US" dirty="0"/>
              <a:t>：局部相应归一化层 </a:t>
            </a:r>
            <a:r>
              <a:rPr lang="en-US" altLang="zh-CN" dirty="0"/>
              <a:t>fc6</a:t>
            </a:r>
            <a:r>
              <a:rPr lang="zh-CN" altLang="en-US" dirty="0"/>
              <a:t>：全连接层  </a:t>
            </a:r>
            <a:r>
              <a:rPr lang="en-US" altLang="zh-CN" dirty="0"/>
              <a:t>dropout</a:t>
            </a:r>
            <a:r>
              <a:rPr lang="zh-CN" altLang="en-US" dirty="0"/>
              <a:t>层的相关类定义在</a:t>
            </a:r>
            <a:r>
              <a:rPr lang="en-US" altLang="zh-CN" dirty="0"/>
              <a:t>dropout.cpp</a:t>
            </a:r>
            <a:r>
              <a:rPr lang="zh-CN" altLang="en-US" dirty="0"/>
              <a:t>中，它的作用是防止过拟合和降低计算复杂度。</a:t>
            </a:r>
            <a:endParaRPr lang="en-US" altLang="zh-CN" dirty="0"/>
          </a:p>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9E3CF89-91F4-45FB-A589-58532703FCA1}"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40037889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9E3CF89-91F4-45FB-A589-58532703FCA1}"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1394496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A25CCEA-3F45-46FD-873C-10FB1242F407}" type="slidenum">
              <a:rPr lang="zh-CN" altLang="en-US" smtClean="0"/>
              <a:t>11</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4364"/>
            <a:ext cx="12194588" cy="6853636"/>
          </a:xfrm>
          <a:prstGeom prst="rect">
            <a:avLst/>
          </a:prstGeom>
        </p:spPr>
      </p:pic>
      <p:sp>
        <p:nvSpPr>
          <p:cNvPr id="3" name="矩形 2"/>
          <p:cNvSpPr/>
          <p:nvPr userDrawn="1"/>
        </p:nvSpPr>
        <p:spPr>
          <a:xfrm>
            <a:off x="396169" y="450677"/>
            <a:ext cx="11402250" cy="5961011"/>
          </a:xfrm>
          <a:prstGeom prst="rect">
            <a:avLst/>
          </a:prstGeom>
          <a:solidFill>
            <a:schemeClr val="bg1"/>
          </a:solidFill>
          <a:ln>
            <a:noFill/>
          </a:ln>
          <a:effectLst>
            <a:outerShdw blurRad="1905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4364"/>
            <a:ext cx="12194588" cy="6853636"/>
          </a:xfrm>
          <a:prstGeom prst="rect">
            <a:avLst/>
          </a:prstGeom>
        </p:spPr>
      </p:pic>
      <p:sp>
        <p:nvSpPr>
          <p:cNvPr id="5" name="矩形 4"/>
          <p:cNvSpPr/>
          <p:nvPr userDrawn="1"/>
        </p:nvSpPr>
        <p:spPr>
          <a:xfrm>
            <a:off x="396169" y="450677"/>
            <a:ext cx="11402250" cy="5961011"/>
          </a:xfrm>
          <a:prstGeom prst="rect">
            <a:avLst/>
          </a:prstGeom>
          <a:solidFill>
            <a:schemeClr val="bg1"/>
          </a:solidFill>
          <a:ln>
            <a:noFill/>
          </a:ln>
          <a:effectLst>
            <a:outerShdw blurRad="1905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7" name="标题 1"/>
          <p:cNvSpPr>
            <a:spLocks noGrp="1"/>
          </p:cNvSpPr>
          <p:nvPr>
            <p:ph type="title" hasCustomPrompt="1"/>
          </p:nvPr>
        </p:nvSpPr>
        <p:spPr>
          <a:xfrm>
            <a:off x="1406898" y="752801"/>
            <a:ext cx="3629564" cy="456129"/>
          </a:xfrm>
          <a:prstGeom prst="rect">
            <a:avLst/>
          </a:prstGeom>
        </p:spPr>
        <p:txBody>
          <a:bodyPr>
            <a:noAutofit/>
          </a:bodyPr>
          <a:lstStyle>
            <a:lvl1pPr>
              <a:defRPr sz="2400" b="1">
                <a:solidFill>
                  <a:srgbClr val="244C89"/>
                </a:solidFill>
                <a:ea typeface="思源黑体" panose="020B0500000000000000" pitchFamily="34" charset="-122"/>
              </a:defRPr>
            </a:lvl1pPr>
          </a:lstStyle>
          <a:p>
            <a:r>
              <a:rPr lang="zh-CN" altLang="en-US" dirty="0"/>
              <a:t>单击编辑标题</a:t>
            </a:r>
          </a:p>
        </p:txBody>
      </p:sp>
      <p:sp>
        <p:nvSpPr>
          <p:cNvPr id="9" name="Freeform 5"/>
          <p:cNvSpPr>
            <a:spLocks noEditPoints="1"/>
          </p:cNvSpPr>
          <p:nvPr userDrawn="1"/>
        </p:nvSpPr>
        <p:spPr bwMode="auto">
          <a:xfrm>
            <a:off x="861588" y="857970"/>
            <a:ext cx="441095" cy="525190"/>
          </a:xfrm>
          <a:custGeom>
            <a:avLst/>
            <a:gdLst>
              <a:gd name="T0" fmla="*/ 269 w 537"/>
              <a:gd name="T1" fmla="*/ 0 h 623"/>
              <a:gd name="T2" fmla="*/ 403 w 537"/>
              <a:gd name="T3" fmla="*/ 78 h 623"/>
              <a:gd name="T4" fmla="*/ 537 w 537"/>
              <a:gd name="T5" fmla="*/ 156 h 623"/>
              <a:gd name="T6" fmla="*/ 537 w 537"/>
              <a:gd name="T7" fmla="*/ 311 h 623"/>
              <a:gd name="T8" fmla="*/ 537 w 537"/>
              <a:gd name="T9" fmla="*/ 467 h 623"/>
              <a:gd name="T10" fmla="*/ 403 w 537"/>
              <a:gd name="T11" fmla="*/ 545 h 623"/>
              <a:gd name="T12" fmla="*/ 269 w 537"/>
              <a:gd name="T13" fmla="*/ 623 h 623"/>
              <a:gd name="T14" fmla="*/ 134 w 537"/>
              <a:gd name="T15" fmla="*/ 545 h 623"/>
              <a:gd name="T16" fmla="*/ 0 w 537"/>
              <a:gd name="T17" fmla="*/ 467 h 623"/>
              <a:gd name="T18" fmla="*/ 0 w 537"/>
              <a:gd name="T19" fmla="*/ 311 h 623"/>
              <a:gd name="T20" fmla="*/ 0 w 537"/>
              <a:gd name="T21" fmla="*/ 156 h 623"/>
              <a:gd name="T22" fmla="*/ 134 w 537"/>
              <a:gd name="T23" fmla="*/ 78 h 623"/>
              <a:gd name="T24" fmla="*/ 269 w 537"/>
              <a:gd name="T25" fmla="*/ 0 h 623"/>
              <a:gd name="T26" fmla="*/ 269 w 537"/>
              <a:gd name="T27" fmla="*/ 53 h 623"/>
              <a:gd name="T28" fmla="*/ 380 w 537"/>
              <a:gd name="T29" fmla="*/ 117 h 623"/>
              <a:gd name="T30" fmla="*/ 492 w 537"/>
              <a:gd name="T31" fmla="*/ 182 h 623"/>
              <a:gd name="T32" fmla="*/ 492 w 537"/>
              <a:gd name="T33" fmla="*/ 311 h 623"/>
              <a:gd name="T34" fmla="*/ 492 w 537"/>
              <a:gd name="T35" fmla="*/ 441 h 623"/>
              <a:gd name="T36" fmla="*/ 380 w 537"/>
              <a:gd name="T37" fmla="*/ 505 h 623"/>
              <a:gd name="T38" fmla="*/ 269 w 537"/>
              <a:gd name="T39" fmla="*/ 570 h 623"/>
              <a:gd name="T40" fmla="*/ 157 w 537"/>
              <a:gd name="T41" fmla="*/ 505 h 623"/>
              <a:gd name="T42" fmla="*/ 46 w 537"/>
              <a:gd name="T43" fmla="*/ 441 h 623"/>
              <a:gd name="T44" fmla="*/ 46 w 537"/>
              <a:gd name="T45" fmla="*/ 311 h 623"/>
              <a:gd name="T46" fmla="*/ 46 w 537"/>
              <a:gd name="T47" fmla="*/ 182 h 623"/>
              <a:gd name="T48" fmla="*/ 157 w 537"/>
              <a:gd name="T49" fmla="*/ 117 h 623"/>
              <a:gd name="T50" fmla="*/ 269 w 537"/>
              <a:gd name="T51" fmla="*/ 53 h 623"/>
              <a:gd name="T52" fmla="*/ 215 w 537"/>
              <a:gd name="T53" fmla="*/ 455 h 623"/>
              <a:gd name="T54" fmla="*/ 367 w 537"/>
              <a:gd name="T55" fmla="*/ 455 h 623"/>
              <a:gd name="T56" fmla="*/ 375 w 537"/>
              <a:gd name="T57" fmla="*/ 463 h 623"/>
              <a:gd name="T58" fmla="*/ 367 w 537"/>
              <a:gd name="T59" fmla="*/ 471 h 623"/>
              <a:gd name="T60" fmla="*/ 215 w 537"/>
              <a:gd name="T61" fmla="*/ 471 h 623"/>
              <a:gd name="T62" fmla="*/ 207 w 537"/>
              <a:gd name="T63" fmla="*/ 463 h 623"/>
              <a:gd name="T64" fmla="*/ 215 w 537"/>
              <a:gd name="T65" fmla="*/ 455 h 623"/>
              <a:gd name="T66" fmla="*/ 218 w 537"/>
              <a:gd name="T67" fmla="*/ 380 h 623"/>
              <a:gd name="T68" fmla="*/ 302 w 537"/>
              <a:gd name="T69" fmla="*/ 242 h 623"/>
              <a:gd name="T70" fmla="*/ 331 w 537"/>
              <a:gd name="T71" fmla="*/ 260 h 623"/>
              <a:gd name="T72" fmla="*/ 248 w 537"/>
              <a:gd name="T73" fmla="*/ 398 h 623"/>
              <a:gd name="T74" fmla="*/ 218 w 537"/>
              <a:gd name="T75" fmla="*/ 380 h 623"/>
              <a:gd name="T76" fmla="*/ 159 w 537"/>
              <a:gd name="T77" fmla="*/ 344 h 623"/>
              <a:gd name="T78" fmla="*/ 243 w 537"/>
              <a:gd name="T79" fmla="*/ 207 h 623"/>
              <a:gd name="T80" fmla="*/ 272 w 537"/>
              <a:gd name="T81" fmla="*/ 224 h 623"/>
              <a:gd name="T82" fmla="*/ 189 w 537"/>
              <a:gd name="T83" fmla="*/ 362 h 623"/>
              <a:gd name="T84" fmla="*/ 159 w 537"/>
              <a:gd name="T85" fmla="*/ 344 h 623"/>
              <a:gd name="T86" fmla="*/ 146 w 537"/>
              <a:gd name="T87" fmla="*/ 456 h 623"/>
              <a:gd name="T88" fmla="*/ 154 w 537"/>
              <a:gd name="T89" fmla="*/ 387 h 623"/>
              <a:gd name="T90" fmla="*/ 211 w 537"/>
              <a:gd name="T91" fmla="*/ 422 h 623"/>
              <a:gd name="T92" fmla="*/ 155 w 537"/>
              <a:gd name="T93" fmla="*/ 461 h 623"/>
              <a:gd name="T94" fmla="*/ 146 w 537"/>
              <a:gd name="T95" fmla="*/ 456 h 623"/>
              <a:gd name="T96" fmla="*/ 266 w 537"/>
              <a:gd name="T97" fmla="*/ 168 h 623"/>
              <a:gd name="T98" fmla="*/ 253 w 537"/>
              <a:gd name="T99" fmla="*/ 188 h 623"/>
              <a:gd name="T100" fmla="*/ 342 w 537"/>
              <a:gd name="T101" fmla="*/ 242 h 623"/>
              <a:gd name="T102" fmla="*/ 354 w 537"/>
              <a:gd name="T103" fmla="*/ 222 h 623"/>
              <a:gd name="T104" fmla="*/ 266 w 537"/>
              <a:gd name="T105" fmla="*/ 168 h 623"/>
              <a:gd name="T106" fmla="*/ 285 w 537"/>
              <a:gd name="T107" fmla="*/ 138 h 623"/>
              <a:gd name="T108" fmla="*/ 311 w 537"/>
              <a:gd name="T109" fmla="*/ 131 h 623"/>
              <a:gd name="T110" fmla="*/ 366 w 537"/>
              <a:gd name="T111" fmla="*/ 165 h 623"/>
              <a:gd name="T112" fmla="*/ 373 w 537"/>
              <a:gd name="T113" fmla="*/ 191 h 623"/>
              <a:gd name="T114" fmla="*/ 365 w 537"/>
              <a:gd name="T115" fmla="*/ 204 h 623"/>
              <a:gd name="T116" fmla="*/ 277 w 537"/>
              <a:gd name="T117" fmla="*/ 150 h 623"/>
              <a:gd name="T118" fmla="*/ 285 w 537"/>
              <a:gd name="T119" fmla="*/ 138 h 6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7" h="623">
                <a:moveTo>
                  <a:pt x="269" y="0"/>
                </a:moveTo>
                <a:lnTo>
                  <a:pt x="403" y="78"/>
                </a:lnTo>
                <a:lnTo>
                  <a:pt x="537" y="156"/>
                </a:lnTo>
                <a:lnTo>
                  <a:pt x="537" y="311"/>
                </a:lnTo>
                <a:lnTo>
                  <a:pt x="537" y="467"/>
                </a:lnTo>
                <a:lnTo>
                  <a:pt x="403" y="545"/>
                </a:lnTo>
                <a:lnTo>
                  <a:pt x="269" y="623"/>
                </a:lnTo>
                <a:lnTo>
                  <a:pt x="134" y="545"/>
                </a:lnTo>
                <a:lnTo>
                  <a:pt x="0" y="467"/>
                </a:lnTo>
                <a:lnTo>
                  <a:pt x="0" y="311"/>
                </a:lnTo>
                <a:lnTo>
                  <a:pt x="0" y="156"/>
                </a:lnTo>
                <a:lnTo>
                  <a:pt x="134" y="78"/>
                </a:lnTo>
                <a:lnTo>
                  <a:pt x="269" y="0"/>
                </a:lnTo>
                <a:close/>
                <a:moveTo>
                  <a:pt x="269" y="53"/>
                </a:moveTo>
                <a:lnTo>
                  <a:pt x="380" y="117"/>
                </a:lnTo>
                <a:lnTo>
                  <a:pt x="492" y="182"/>
                </a:lnTo>
                <a:lnTo>
                  <a:pt x="492" y="311"/>
                </a:lnTo>
                <a:lnTo>
                  <a:pt x="492" y="441"/>
                </a:lnTo>
                <a:lnTo>
                  <a:pt x="380" y="505"/>
                </a:lnTo>
                <a:lnTo>
                  <a:pt x="269" y="570"/>
                </a:lnTo>
                <a:lnTo>
                  <a:pt x="157" y="505"/>
                </a:lnTo>
                <a:lnTo>
                  <a:pt x="46" y="441"/>
                </a:lnTo>
                <a:lnTo>
                  <a:pt x="46" y="311"/>
                </a:lnTo>
                <a:lnTo>
                  <a:pt x="46" y="182"/>
                </a:lnTo>
                <a:lnTo>
                  <a:pt x="157" y="117"/>
                </a:lnTo>
                <a:lnTo>
                  <a:pt x="269" y="53"/>
                </a:lnTo>
                <a:close/>
                <a:moveTo>
                  <a:pt x="215" y="455"/>
                </a:moveTo>
                <a:lnTo>
                  <a:pt x="367" y="455"/>
                </a:lnTo>
                <a:cubicBezTo>
                  <a:pt x="371" y="455"/>
                  <a:pt x="375" y="458"/>
                  <a:pt x="375" y="463"/>
                </a:cubicBezTo>
                <a:cubicBezTo>
                  <a:pt x="375" y="467"/>
                  <a:pt x="371" y="471"/>
                  <a:pt x="367" y="471"/>
                </a:cubicBezTo>
                <a:lnTo>
                  <a:pt x="215" y="471"/>
                </a:lnTo>
                <a:cubicBezTo>
                  <a:pt x="211" y="471"/>
                  <a:pt x="207" y="467"/>
                  <a:pt x="207" y="463"/>
                </a:cubicBezTo>
                <a:cubicBezTo>
                  <a:pt x="207" y="458"/>
                  <a:pt x="211" y="455"/>
                  <a:pt x="215" y="455"/>
                </a:cubicBezTo>
                <a:close/>
                <a:moveTo>
                  <a:pt x="218" y="380"/>
                </a:moveTo>
                <a:lnTo>
                  <a:pt x="302" y="242"/>
                </a:lnTo>
                <a:lnTo>
                  <a:pt x="331" y="260"/>
                </a:lnTo>
                <a:lnTo>
                  <a:pt x="248" y="398"/>
                </a:lnTo>
                <a:lnTo>
                  <a:pt x="218" y="380"/>
                </a:lnTo>
                <a:close/>
                <a:moveTo>
                  <a:pt x="159" y="344"/>
                </a:moveTo>
                <a:lnTo>
                  <a:pt x="243" y="207"/>
                </a:lnTo>
                <a:lnTo>
                  <a:pt x="272" y="224"/>
                </a:lnTo>
                <a:lnTo>
                  <a:pt x="189" y="362"/>
                </a:lnTo>
                <a:lnTo>
                  <a:pt x="159" y="344"/>
                </a:lnTo>
                <a:close/>
                <a:moveTo>
                  <a:pt x="146" y="456"/>
                </a:moveTo>
                <a:lnTo>
                  <a:pt x="154" y="387"/>
                </a:lnTo>
                <a:lnTo>
                  <a:pt x="211" y="422"/>
                </a:lnTo>
                <a:lnTo>
                  <a:pt x="155" y="461"/>
                </a:lnTo>
                <a:cubicBezTo>
                  <a:pt x="149" y="465"/>
                  <a:pt x="145" y="463"/>
                  <a:pt x="146" y="456"/>
                </a:cubicBezTo>
                <a:close/>
                <a:moveTo>
                  <a:pt x="266" y="168"/>
                </a:moveTo>
                <a:lnTo>
                  <a:pt x="253" y="188"/>
                </a:lnTo>
                <a:lnTo>
                  <a:pt x="342" y="242"/>
                </a:lnTo>
                <a:lnTo>
                  <a:pt x="354" y="222"/>
                </a:lnTo>
                <a:lnTo>
                  <a:pt x="266" y="168"/>
                </a:lnTo>
                <a:close/>
                <a:moveTo>
                  <a:pt x="285" y="138"/>
                </a:moveTo>
                <a:cubicBezTo>
                  <a:pt x="290" y="129"/>
                  <a:pt x="302" y="126"/>
                  <a:pt x="311" y="131"/>
                </a:cubicBezTo>
                <a:lnTo>
                  <a:pt x="366" y="165"/>
                </a:lnTo>
                <a:cubicBezTo>
                  <a:pt x="375" y="170"/>
                  <a:pt x="378" y="182"/>
                  <a:pt x="373" y="191"/>
                </a:cubicBezTo>
                <a:lnTo>
                  <a:pt x="365" y="204"/>
                </a:lnTo>
                <a:lnTo>
                  <a:pt x="277" y="150"/>
                </a:lnTo>
                <a:lnTo>
                  <a:pt x="285" y="138"/>
                </a:lnTo>
                <a:close/>
              </a:path>
            </a:pathLst>
          </a:custGeom>
          <a:solidFill>
            <a:srgbClr val="244C89"/>
          </a:solidFill>
          <a:ln>
            <a:noFill/>
          </a:ln>
        </p:spPr>
        <p:txBody>
          <a:bodyPr vert="horz" wrap="square" lIns="91392" tIns="45696" rIns="91392" bIns="45696" numCol="1" anchor="t" anchorCtr="0" compatLnSpc="1"/>
          <a:lstStyle/>
          <a:p>
            <a:endParaRPr lang="zh-CN" altLang="en-US" sz="1800">
              <a:solidFill>
                <a:schemeClr val="bg1"/>
              </a:solidFill>
            </a:endParaRPr>
          </a:p>
        </p:txBody>
      </p:sp>
      <p:sp>
        <p:nvSpPr>
          <p:cNvPr id="6" name="PA_文本框 1"/>
          <p:cNvSpPr txBox="1"/>
          <p:nvPr userDrawn="1">
            <p:custDataLst>
              <p:tags r:id="rId1"/>
            </p:custDataLst>
          </p:nvPr>
        </p:nvSpPr>
        <p:spPr>
          <a:xfrm>
            <a:off x="1508454" y="1130748"/>
            <a:ext cx="1982056" cy="314766"/>
          </a:xfrm>
          <a:prstGeom prst="rect">
            <a:avLst/>
          </a:prstGeom>
          <a:noFill/>
        </p:spPr>
        <p:txBody>
          <a:bodyPr wrap="square" lIns="0" tIns="0" rIns="0" rtlCol="0">
            <a:spAutoFit/>
          </a:bodyPr>
          <a:lstStyle/>
          <a:p>
            <a:pPr>
              <a:lnSpc>
                <a:spcPts val="2300"/>
              </a:lnSpc>
            </a:pPr>
            <a:r>
              <a:rPr lang="en-US" altLang="zh-CN" sz="1400" dirty="0">
                <a:solidFill>
                  <a:srgbClr val="313D51"/>
                </a:solidFill>
                <a:cs typeface="+mn-ea"/>
                <a:sym typeface="+mn-lt"/>
              </a:rPr>
              <a:t>GRADUATION DEFENSE</a:t>
            </a:r>
          </a:p>
        </p:txBody>
      </p:sp>
    </p:spTree>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pic>
        <p:nvPicPr>
          <p:cNvPr id="5" name="图片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4364"/>
            <a:ext cx="12194588" cy="6853636"/>
          </a:xfrm>
          <a:prstGeom prst="rect">
            <a:avLst/>
          </a:prstGeom>
        </p:spPr>
      </p:pic>
      <p:sp>
        <p:nvSpPr>
          <p:cNvPr id="6" name="矩形 5"/>
          <p:cNvSpPr/>
          <p:nvPr userDrawn="1"/>
        </p:nvSpPr>
        <p:spPr>
          <a:xfrm>
            <a:off x="396169" y="450677"/>
            <a:ext cx="11402250" cy="5961011"/>
          </a:xfrm>
          <a:prstGeom prst="rect">
            <a:avLst/>
          </a:prstGeom>
          <a:solidFill>
            <a:schemeClr val="bg1"/>
          </a:solidFill>
          <a:ln>
            <a:noFill/>
          </a:ln>
          <a:effectLst>
            <a:outerShdw blurRad="1905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5_自定义版式">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4364"/>
            <a:ext cx="12194588" cy="6853636"/>
          </a:xfrm>
          <a:prstGeom prst="rect">
            <a:avLst/>
          </a:prstGeom>
        </p:spPr>
      </p:pic>
      <p:sp>
        <p:nvSpPr>
          <p:cNvPr id="3" name="矩形 2"/>
          <p:cNvSpPr/>
          <p:nvPr userDrawn="1"/>
        </p:nvSpPr>
        <p:spPr>
          <a:xfrm>
            <a:off x="396169" y="450677"/>
            <a:ext cx="11402250" cy="5961011"/>
          </a:xfrm>
          <a:prstGeom prst="rect">
            <a:avLst/>
          </a:prstGeom>
          <a:solidFill>
            <a:schemeClr val="bg1"/>
          </a:solidFill>
          <a:ln>
            <a:noFill/>
          </a:ln>
          <a:effectLst>
            <a:outerShdw blurRad="1905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mc:AlternateContent xmlns:mc="http://schemas.openxmlformats.org/markup-compatibility/2006" xmlns:p14="http://schemas.microsoft.com/office/powerpoint/2010/main">
    <mc:Choice Requires="p14">
      <p:transition p14:dur="250"/>
    </mc:Choice>
    <mc:Fallback xmlns="">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jpe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5.jpeg"/><Relationship Id="rId5" Type="http://schemas.openxmlformats.org/officeDocument/2006/relationships/image" Target="../media/image14.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256139"/>
            <a:ext cx="12192000" cy="6852181"/>
          </a:xfrm>
          <a:prstGeom prst="rect">
            <a:avLst/>
          </a:prstGeom>
        </p:spPr>
      </p:pic>
      <p:sp>
        <p:nvSpPr>
          <p:cNvPr id="3" name="矩形 2"/>
          <p:cNvSpPr/>
          <p:nvPr/>
        </p:nvSpPr>
        <p:spPr>
          <a:xfrm>
            <a:off x="1687969" y="1400340"/>
            <a:ext cx="8799012" cy="4596662"/>
          </a:xfrm>
          <a:prstGeom prst="rect">
            <a:avLst/>
          </a:prstGeom>
          <a:solidFill>
            <a:srgbClr val="244C89"/>
          </a:solidFill>
          <a:ln>
            <a:noFill/>
          </a:ln>
          <a:effectLst>
            <a:outerShdw blurRad="444500" dist="2540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5" name="文本框 4"/>
          <p:cNvSpPr txBox="1"/>
          <p:nvPr/>
        </p:nvSpPr>
        <p:spPr>
          <a:xfrm>
            <a:off x="1928494" y="2913841"/>
            <a:ext cx="8335011" cy="1569660"/>
          </a:xfrm>
          <a:prstGeom prst="rect">
            <a:avLst/>
          </a:prstGeom>
          <a:noFill/>
        </p:spPr>
        <p:txBody>
          <a:bodyPr wrap="square" rtlCol="0">
            <a:spAutoFit/>
            <a:scene3d>
              <a:camera prst="orthographicFront"/>
              <a:lightRig rig="threePt" dir="t"/>
            </a:scene3d>
            <a:sp3d contourW="12700"/>
          </a:bodyPr>
          <a:lstStyle/>
          <a:p>
            <a:pPr algn="ctr">
              <a:defRPr/>
            </a:pPr>
            <a:r>
              <a:rPr lang="zh-CN" altLang="en-US" sz="4800" b="1" i="0" u="none" strike="noStrike" dirty="0">
                <a:solidFill>
                  <a:srgbClr val="FFFFFF"/>
                </a:solidFill>
                <a:effectLst/>
                <a:latin typeface="Helvetica Neue" panose="02000503000000020004" pitchFamily="2" charset="0"/>
              </a:rPr>
              <a:t>基于</a:t>
            </a:r>
            <a:r>
              <a:rPr lang="en-US" altLang="zh-CN" sz="4800" b="1" i="0" u="none" strike="noStrike" dirty="0">
                <a:solidFill>
                  <a:srgbClr val="FFFFFF"/>
                </a:solidFill>
                <a:effectLst/>
                <a:latin typeface="Helvetica Neue" panose="02000503000000020004" pitchFamily="2" charset="0"/>
              </a:rPr>
              <a:t>PYNQ-Z2</a:t>
            </a:r>
            <a:r>
              <a:rPr lang="zh-CN" altLang="en-US" sz="4800" b="1" i="0" u="none" strike="noStrike" dirty="0">
                <a:solidFill>
                  <a:srgbClr val="FFFFFF"/>
                </a:solidFill>
                <a:effectLst/>
                <a:latin typeface="Helvetica Neue" panose="02000503000000020004" pitchFamily="2" charset="0"/>
              </a:rPr>
              <a:t>的</a:t>
            </a:r>
            <a:endParaRPr lang="en-US" altLang="zh-CN" sz="4800" b="1" i="0" u="none" strike="noStrike" dirty="0">
              <a:solidFill>
                <a:srgbClr val="FFFFFF"/>
              </a:solidFill>
              <a:effectLst/>
              <a:latin typeface="Helvetica Neue" panose="02000503000000020004" pitchFamily="2" charset="0"/>
            </a:endParaRPr>
          </a:p>
          <a:p>
            <a:pPr algn="ctr">
              <a:defRPr/>
            </a:pPr>
            <a:r>
              <a:rPr lang="zh-CN" altLang="en-US" sz="4800" b="1" i="0" u="none" strike="noStrike" dirty="0">
                <a:solidFill>
                  <a:srgbClr val="FFFFFF"/>
                </a:solidFill>
                <a:effectLst/>
                <a:latin typeface="Helvetica Neue" panose="02000503000000020004" pitchFamily="2" charset="0"/>
              </a:rPr>
              <a:t>图像识别算法集成模型设计</a:t>
            </a:r>
            <a:endParaRPr lang="zh-CN" altLang="en-US" sz="4800" b="1" dirty="0">
              <a:solidFill>
                <a:schemeClr val="bg1"/>
              </a:solidFill>
              <a:latin typeface="思源黑体" panose="020B0500000000000000" pitchFamily="34" charset="-122"/>
              <a:ea typeface="思源黑体" panose="020B0500000000000000" pitchFamily="34" charset="-122"/>
            </a:endParaRPr>
          </a:p>
        </p:txBody>
      </p:sp>
      <p:grpSp>
        <p:nvGrpSpPr>
          <p:cNvPr id="7" name="组合 6"/>
          <p:cNvGrpSpPr/>
          <p:nvPr/>
        </p:nvGrpSpPr>
        <p:grpSpPr>
          <a:xfrm>
            <a:off x="5387350" y="978500"/>
            <a:ext cx="1390484" cy="1390482"/>
            <a:chOff x="5387350" y="978500"/>
            <a:chExt cx="1390484" cy="1390482"/>
          </a:xfrm>
        </p:grpSpPr>
        <p:sp>
          <p:nvSpPr>
            <p:cNvPr id="8" name="椭圆 7"/>
            <p:cNvSpPr/>
            <p:nvPr/>
          </p:nvSpPr>
          <p:spPr>
            <a:xfrm>
              <a:off x="5387350" y="978500"/>
              <a:ext cx="1390484" cy="1390482"/>
            </a:xfrm>
            <a:prstGeom prst="ellipse">
              <a:avLst/>
            </a:prstGeom>
            <a:solidFill>
              <a:schemeClr val="bg1"/>
            </a:solidFill>
            <a:ln w="190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grpSp>
          <p:nvGrpSpPr>
            <p:cNvPr id="9" name="组合 8"/>
            <p:cNvGrpSpPr/>
            <p:nvPr/>
          </p:nvGrpSpPr>
          <p:grpSpPr>
            <a:xfrm>
              <a:off x="5482497" y="1078924"/>
              <a:ext cx="1195789" cy="1195788"/>
              <a:chOff x="5159802" y="530825"/>
              <a:chExt cx="1813907" cy="1813907"/>
            </a:xfrm>
          </p:grpSpPr>
          <p:sp>
            <p:nvSpPr>
              <p:cNvPr id="13" name="椭圆 12"/>
              <p:cNvSpPr/>
              <p:nvPr/>
            </p:nvSpPr>
            <p:spPr>
              <a:xfrm>
                <a:off x="5159802" y="530825"/>
                <a:ext cx="1813907" cy="1813907"/>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sz="1200"/>
              </a:p>
            </p:txBody>
          </p:sp>
          <p:sp>
            <p:nvSpPr>
              <p:cNvPr id="11" name="椭圆 10"/>
              <p:cNvSpPr/>
              <p:nvPr/>
            </p:nvSpPr>
            <p:spPr>
              <a:xfrm>
                <a:off x="5472591" y="827607"/>
                <a:ext cx="1209821" cy="1209822"/>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sz="1200"/>
              </a:p>
            </p:txBody>
          </p:sp>
        </p:grpSp>
      </p:grpSp>
      <p:pic>
        <p:nvPicPr>
          <p:cNvPr id="18" name="图片 17" descr="校徽"/>
          <p:cNvPicPr>
            <a:picLocks noChangeAspect="1"/>
          </p:cNvPicPr>
          <p:nvPr/>
        </p:nvPicPr>
        <p:blipFill>
          <a:blip r:embed="rId3"/>
          <a:stretch>
            <a:fillRect/>
          </a:stretch>
        </p:blipFill>
        <p:spPr>
          <a:xfrm>
            <a:off x="5360618" y="969310"/>
            <a:ext cx="1439545" cy="1439545"/>
          </a:xfrm>
          <a:prstGeom prst="rect">
            <a:avLst/>
          </a:prstGeom>
        </p:spPr>
      </p:pic>
      <p:sp>
        <p:nvSpPr>
          <p:cNvPr id="4" name="矩形 3">
            <a:extLst>
              <a:ext uri="{FF2B5EF4-FFF2-40B4-BE49-F238E27FC236}">
                <a16:creationId xmlns:a16="http://schemas.microsoft.com/office/drawing/2014/main" id="{FC02B84F-7ECE-0C8C-CBF9-970AE12502E2}"/>
              </a:ext>
            </a:extLst>
          </p:cNvPr>
          <p:cNvSpPr/>
          <p:nvPr/>
        </p:nvSpPr>
        <p:spPr>
          <a:xfrm>
            <a:off x="1891311" y="1711366"/>
            <a:ext cx="8409378" cy="4168133"/>
          </a:xfrm>
          <a:prstGeom prst="rect">
            <a:avLst/>
          </a:prstGeom>
          <a:noFill/>
          <a:ln w="25400">
            <a:solidFill>
              <a:schemeClr val="bg1"/>
            </a:solidFill>
          </a:ln>
          <a:effectLst>
            <a:outerShdw blurRad="444500" dist="2540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Tree>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406898" y="758516"/>
            <a:ext cx="3629564" cy="456129"/>
          </a:xfrm>
        </p:spPr>
        <p:txBody>
          <a:bodyPr/>
          <a:lstStyle/>
          <a:p>
            <a:pPr>
              <a:lnSpc>
                <a:spcPct val="120000"/>
              </a:lnSpc>
            </a:pPr>
            <a:r>
              <a:rPr lang="zh-CN" altLang="en-US" dirty="0"/>
              <a:t>项目展示</a:t>
            </a:r>
          </a:p>
        </p:txBody>
      </p:sp>
      <p:pic>
        <p:nvPicPr>
          <p:cNvPr id="4" name="图片 3">
            <a:extLst>
              <a:ext uri="{FF2B5EF4-FFF2-40B4-BE49-F238E27FC236}">
                <a16:creationId xmlns:a16="http://schemas.microsoft.com/office/drawing/2014/main" id="{65BE8876-8B32-FD4D-F8D5-F796B427C6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9013" y="1539698"/>
            <a:ext cx="3629565" cy="2409914"/>
          </a:xfrm>
          <a:prstGeom prst="rect">
            <a:avLst/>
          </a:prstGeom>
        </p:spPr>
      </p:pic>
      <p:pic>
        <p:nvPicPr>
          <p:cNvPr id="6" name="图片 5">
            <a:extLst>
              <a:ext uri="{FF2B5EF4-FFF2-40B4-BE49-F238E27FC236}">
                <a16:creationId xmlns:a16="http://schemas.microsoft.com/office/drawing/2014/main" id="{268FEE4C-E336-03B7-3152-D80E8022DF8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73858" y="1500392"/>
            <a:ext cx="3629566" cy="2449220"/>
          </a:xfrm>
          <a:prstGeom prst="rect">
            <a:avLst/>
          </a:prstGeom>
        </p:spPr>
      </p:pic>
      <p:pic>
        <p:nvPicPr>
          <p:cNvPr id="8" name="图片 7">
            <a:extLst>
              <a:ext uri="{FF2B5EF4-FFF2-40B4-BE49-F238E27FC236}">
                <a16:creationId xmlns:a16="http://schemas.microsoft.com/office/drawing/2014/main" id="{87B2F538-39A0-525D-D1F9-D8E02B0CDE7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39649" y="1447295"/>
            <a:ext cx="2079170" cy="2502317"/>
          </a:xfrm>
          <a:prstGeom prst="rect">
            <a:avLst/>
          </a:prstGeom>
        </p:spPr>
      </p:pic>
      <p:pic>
        <p:nvPicPr>
          <p:cNvPr id="10" name="图片 9">
            <a:extLst>
              <a:ext uri="{FF2B5EF4-FFF2-40B4-BE49-F238E27FC236}">
                <a16:creationId xmlns:a16="http://schemas.microsoft.com/office/drawing/2014/main" id="{A38EF235-7A1F-75AE-BCA2-2920E3D9B2F9}"/>
              </a:ext>
            </a:extLst>
          </p:cNvPr>
          <p:cNvPicPr>
            <a:picLocks noChangeAspect="1"/>
          </p:cNvPicPr>
          <p:nvPr/>
        </p:nvPicPr>
        <p:blipFill rotWithShape="1">
          <a:blip r:embed="rId6">
            <a:extLst>
              <a:ext uri="{28A0092B-C50C-407E-A947-70E740481C1C}">
                <a14:useLocalDpi xmlns:a14="http://schemas.microsoft.com/office/drawing/2010/main" val="0"/>
              </a:ext>
            </a:extLst>
          </a:blip>
          <a:srcRect r="40043"/>
          <a:stretch/>
        </p:blipFill>
        <p:spPr>
          <a:xfrm>
            <a:off x="1891831" y="3988918"/>
            <a:ext cx="2659697" cy="2409915"/>
          </a:xfrm>
          <a:prstGeom prst="rect">
            <a:avLst/>
          </a:prstGeom>
        </p:spPr>
      </p:pic>
      <p:pic>
        <p:nvPicPr>
          <p:cNvPr id="12" name="图片 11">
            <a:extLst>
              <a:ext uri="{FF2B5EF4-FFF2-40B4-BE49-F238E27FC236}">
                <a16:creationId xmlns:a16="http://schemas.microsoft.com/office/drawing/2014/main" id="{F7C84B2B-3AF4-102F-8BF9-9750DC94E3D7}"/>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212649" y="4112791"/>
            <a:ext cx="2731515" cy="1761169"/>
          </a:xfrm>
          <a:prstGeom prst="rect">
            <a:avLst/>
          </a:prstGeom>
        </p:spPr>
      </p:pic>
    </p:spTree>
    <p:extLst>
      <p:ext uri="{BB962C8B-B14F-4D97-AF65-F5344CB8AC3E}">
        <p14:creationId xmlns:p14="http://schemas.microsoft.com/office/powerpoint/2010/main" val="720284005"/>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5819"/>
            <a:ext cx="12192000" cy="6852181"/>
          </a:xfrm>
          <a:prstGeom prst="rect">
            <a:avLst/>
          </a:prstGeom>
        </p:spPr>
      </p:pic>
      <p:sp>
        <p:nvSpPr>
          <p:cNvPr id="15" name="矩形 14"/>
          <p:cNvSpPr/>
          <p:nvPr/>
        </p:nvSpPr>
        <p:spPr>
          <a:xfrm>
            <a:off x="2449722" y="1931264"/>
            <a:ext cx="7292557" cy="3045469"/>
          </a:xfrm>
          <a:prstGeom prst="rect">
            <a:avLst/>
          </a:prstGeom>
          <a:solidFill>
            <a:srgbClr val="244C89"/>
          </a:solidFill>
          <a:ln>
            <a:noFill/>
          </a:ln>
          <a:effectLst>
            <a:outerShdw blurRad="444500" dist="2540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7" name="矩形 16"/>
          <p:cNvSpPr/>
          <p:nvPr/>
        </p:nvSpPr>
        <p:spPr>
          <a:xfrm>
            <a:off x="2679992" y="2159983"/>
            <a:ext cx="6832016" cy="2588032"/>
          </a:xfrm>
          <a:prstGeom prst="rect">
            <a:avLst/>
          </a:prstGeom>
          <a:noFill/>
          <a:ln w="25400">
            <a:solidFill>
              <a:schemeClr val="bg1"/>
            </a:solidFill>
          </a:ln>
          <a:effectLst>
            <a:outerShdw blurRad="444500" dist="2540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4" name="文本框 23"/>
          <p:cNvSpPr txBox="1"/>
          <p:nvPr/>
        </p:nvSpPr>
        <p:spPr>
          <a:xfrm>
            <a:off x="2857349" y="2443843"/>
            <a:ext cx="1699504" cy="2215991"/>
          </a:xfrm>
          <a:prstGeom prst="rect">
            <a:avLst/>
          </a:prstGeom>
          <a:noFill/>
        </p:spPr>
        <p:txBody>
          <a:bodyPr wrap="none" rtlCol="0">
            <a:spAutoFit/>
          </a:bodyPr>
          <a:lstStyle/>
          <a:p>
            <a:pPr algn="ctr"/>
            <a:r>
              <a:rPr lang="en-US" altLang="zh-CN" sz="13800" dirty="0">
                <a:solidFill>
                  <a:schemeClr val="bg1"/>
                </a:solidFill>
                <a:latin typeface="Agency FB" panose="020B0503020202020204" pitchFamily="34" charset="0"/>
              </a:rPr>
              <a:t>03</a:t>
            </a:r>
            <a:endParaRPr lang="zh-CN" altLang="en-US" sz="13800" dirty="0">
              <a:solidFill>
                <a:schemeClr val="bg1"/>
              </a:solidFill>
              <a:latin typeface="Agency FB" panose="020B0503020202020204" pitchFamily="34" charset="0"/>
            </a:endParaRPr>
          </a:p>
        </p:txBody>
      </p:sp>
      <p:sp>
        <p:nvSpPr>
          <p:cNvPr id="25" name="文本框 24"/>
          <p:cNvSpPr txBox="1"/>
          <p:nvPr/>
        </p:nvSpPr>
        <p:spPr>
          <a:xfrm>
            <a:off x="4848618" y="3167092"/>
            <a:ext cx="4238307" cy="769441"/>
          </a:xfrm>
          <a:prstGeom prst="rect">
            <a:avLst/>
          </a:prstGeom>
          <a:noFill/>
        </p:spPr>
        <p:txBody>
          <a:bodyPr wrap="square" rtlCol="0">
            <a:spAutoFit/>
            <a:scene3d>
              <a:camera prst="orthographicFront"/>
              <a:lightRig rig="threePt" dir="t"/>
            </a:scene3d>
            <a:sp3d contourW="12700"/>
          </a:bodyPr>
          <a:lstStyle/>
          <a:p>
            <a:r>
              <a:rPr lang="zh-CN" altLang="en-US" sz="4400" b="1" dirty="0">
                <a:solidFill>
                  <a:schemeClr val="bg1"/>
                </a:solidFill>
                <a:latin typeface="思源黑体" panose="020B0500000000000000" pitchFamily="34" charset="-122"/>
                <a:ea typeface="思源黑体" panose="020B0500000000000000" pitchFamily="34" charset="-122"/>
                <a:sym typeface="+mn-ea"/>
              </a:rPr>
              <a:t>总结</a:t>
            </a:r>
            <a:endParaRPr lang="zh-CN" altLang="en-US" sz="4400" b="1" dirty="0">
              <a:solidFill>
                <a:schemeClr val="bg1"/>
              </a:solidFill>
              <a:latin typeface="思源黑体" panose="020B0500000000000000" pitchFamily="34" charset="-122"/>
              <a:ea typeface="思源黑体" panose="020B0500000000000000" pitchFamily="34" charset="-122"/>
            </a:endParaRPr>
          </a:p>
        </p:txBody>
      </p:sp>
      <p:cxnSp>
        <p:nvCxnSpPr>
          <p:cNvPr id="27" name="直接连接符 26"/>
          <p:cNvCxnSpPr/>
          <p:nvPr/>
        </p:nvCxnSpPr>
        <p:spPr>
          <a:xfrm>
            <a:off x="4702757" y="2832100"/>
            <a:ext cx="0" cy="1411944"/>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06898" y="752801"/>
            <a:ext cx="3629564" cy="456129"/>
          </a:xfrm>
        </p:spPr>
        <p:txBody>
          <a:bodyPr/>
          <a:lstStyle/>
          <a:p>
            <a:pPr>
              <a:lnSpc>
                <a:spcPct val="120000"/>
              </a:lnSpc>
            </a:pPr>
            <a:r>
              <a:rPr lang="zh-CN" altLang="en-US" dirty="0"/>
              <a:t>总结</a:t>
            </a:r>
          </a:p>
        </p:txBody>
      </p:sp>
      <p:grpSp>
        <p:nvGrpSpPr>
          <p:cNvPr id="28" name="组合 27"/>
          <p:cNvGrpSpPr/>
          <p:nvPr/>
        </p:nvGrpSpPr>
        <p:grpSpPr>
          <a:xfrm>
            <a:off x="3538527" y="1253780"/>
            <a:ext cx="7601585" cy="1392589"/>
            <a:chOff x="3906620" y="701717"/>
            <a:chExt cx="7119177" cy="2034831"/>
          </a:xfrm>
        </p:grpSpPr>
        <p:sp>
          <p:nvSpPr>
            <p:cNvPr id="44" name="Rectangle 9"/>
            <p:cNvSpPr>
              <a:spLocks noChangeArrowheads="1"/>
            </p:cNvSpPr>
            <p:nvPr/>
          </p:nvSpPr>
          <p:spPr bwMode="auto">
            <a:xfrm>
              <a:off x="3906620" y="1387662"/>
              <a:ext cx="7119177" cy="1348886"/>
            </a:xfrm>
            <a:prstGeom prst="rect">
              <a:avLst/>
            </a:prstGeom>
            <a:solidFill>
              <a:srgbClr val="FFFFFF"/>
            </a:solidFill>
            <a:ln w="9" cap="flat">
              <a:solidFill>
                <a:schemeClr val="bg2">
                  <a:lumMod val="75000"/>
                </a:schemeClr>
              </a:solidFill>
              <a:prstDash val="solid"/>
              <a:miter lim="800000"/>
            </a:ln>
          </p:spPr>
          <p:txBody>
            <a:bodyPr vert="horz" wrap="square" lIns="91440" tIns="45720" rIns="91440" bIns="45720" numCol="1" anchor="t" anchorCtr="0" compatLnSpc="1"/>
            <a:lstStyle/>
            <a:p>
              <a:pPr>
                <a:lnSpc>
                  <a:spcPct val="120000"/>
                </a:lnSpc>
              </a:pPr>
              <a:endParaRPr lang="zh-CN" altLang="en-US" sz="1600">
                <a:solidFill>
                  <a:srgbClr val="213555"/>
                </a:solidFill>
              </a:endParaRPr>
            </a:p>
          </p:txBody>
        </p:sp>
        <p:sp>
          <p:nvSpPr>
            <p:cNvPr id="45" name="Rectangle 10"/>
            <p:cNvSpPr>
              <a:spLocks noChangeArrowheads="1"/>
            </p:cNvSpPr>
            <p:nvPr/>
          </p:nvSpPr>
          <p:spPr bwMode="auto">
            <a:xfrm>
              <a:off x="5458993" y="788430"/>
              <a:ext cx="3581400" cy="582089"/>
            </a:xfrm>
            <a:prstGeom prst="rect">
              <a:avLst/>
            </a:prstGeom>
            <a:solidFill>
              <a:srgbClr val="244C89"/>
            </a:solidFill>
            <a:ln w="19050" cap="flat">
              <a:solidFill>
                <a:schemeClr val="bg2"/>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pPr>
                <a:lnSpc>
                  <a:spcPct val="120000"/>
                </a:lnSpc>
              </a:pPr>
              <a:endParaRPr lang="zh-CN" altLang="en-US" sz="1600">
                <a:solidFill>
                  <a:srgbClr val="213555"/>
                </a:solidFill>
              </a:endParaRPr>
            </a:p>
          </p:txBody>
        </p:sp>
        <p:sp>
          <p:nvSpPr>
            <p:cNvPr id="46" name="TextBox 16"/>
            <p:cNvSpPr txBox="1"/>
            <p:nvPr/>
          </p:nvSpPr>
          <p:spPr>
            <a:xfrm>
              <a:off x="5621734" y="701717"/>
              <a:ext cx="3108046" cy="639819"/>
            </a:xfrm>
            <a:prstGeom prst="rect">
              <a:avLst/>
            </a:prstGeom>
            <a:noFill/>
          </p:spPr>
          <p:txBody>
            <a:bodyPr wrap="square" rtlCol="0">
              <a:spAutoFit/>
            </a:bodyPr>
            <a:lstStyle/>
            <a:p>
              <a:pPr algn="ctr">
                <a:lnSpc>
                  <a:spcPct val="120000"/>
                </a:lnSpc>
              </a:pPr>
              <a:r>
                <a:rPr lang="en-US" altLang="zh-CN" sz="2000" b="1" dirty="0" err="1">
                  <a:solidFill>
                    <a:schemeClr val="bg1"/>
                  </a:solidFill>
                  <a:latin typeface="+mn-ea"/>
                </a:rPr>
                <a:t>Pytorch</a:t>
              </a:r>
              <a:endParaRPr lang="zh-CN" altLang="en-US" sz="2000" b="1" dirty="0">
                <a:solidFill>
                  <a:schemeClr val="bg1"/>
                </a:solidFill>
                <a:latin typeface="+mn-ea"/>
              </a:endParaRPr>
            </a:p>
          </p:txBody>
        </p:sp>
        <p:sp>
          <p:nvSpPr>
            <p:cNvPr id="47" name="TextBox 17"/>
            <p:cNvSpPr txBox="1"/>
            <p:nvPr/>
          </p:nvSpPr>
          <p:spPr>
            <a:xfrm>
              <a:off x="3980944" y="1479811"/>
              <a:ext cx="6807854" cy="1164584"/>
            </a:xfrm>
            <a:prstGeom prst="rect">
              <a:avLst/>
            </a:prstGeom>
            <a:noFill/>
          </p:spPr>
          <p:txBody>
            <a:bodyPr wrap="square" rtlCol="0">
              <a:spAutoFit/>
            </a:bodyPr>
            <a:lstStyle/>
            <a:p>
              <a:pPr algn="just">
                <a:lnSpc>
                  <a:spcPct val="120000"/>
                </a:lnSpc>
              </a:pPr>
              <a:r>
                <a:rPr lang="zh-CN" altLang="en-US" sz="1300" b="1" dirty="0">
                  <a:solidFill>
                    <a:schemeClr val="tx1">
                      <a:lumMod val="65000"/>
                      <a:lumOff val="35000"/>
                    </a:schemeClr>
                  </a:solidFill>
                  <a:ea typeface="思源黑体" panose="020B0500000000000000" pitchFamily="34" charset="-122"/>
                </a:rPr>
                <a:t>我们对经典算法（如</a:t>
              </a:r>
              <a:r>
                <a:rPr lang="en-US" altLang="zh-CN" sz="1300" b="1" dirty="0">
                  <a:solidFill>
                    <a:schemeClr val="tx1">
                      <a:lumMod val="65000"/>
                      <a:lumOff val="35000"/>
                    </a:schemeClr>
                  </a:solidFill>
                  <a:ea typeface="思源黑体" panose="020B0500000000000000" pitchFamily="34" charset="-122"/>
                </a:rPr>
                <a:t>CNN</a:t>
              </a:r>
              <a:r>
                <a:rPr lang="zh-CN" altLang="en-US" sz="1300" b="1" dirty="0">
                  <a:solidFill>
                    <a:schemeClr val="tx1">
                      <a:lumMod val="65000"/>
                      <a:lumOff val="35000"/>
                    </a:schemeClr>
                  </a:solidFill>
                  <a:ea typeface="思源黑体" panose="020B0500000000000000" pitchFamily="34" charset="-122"/>
                </a:rPr>
                <a:t>等）进行了优化训练，并将训练好的模型封装成</a:t>
              </a:r>
              <a:r>
                <a:rPr lang="en-US" altLang="zh-CN" sz="1300" b="1" dirty="0" err="1">
                  <a:solidFill>
                    <a:schemeClr val="tx1">
                      <a:lumMod val="65000"/>
                      <a:lumOff val="35000"/>
                    </a:schemeClr>
                  </a:solidFill>
                  <a:ea typeface="思源黑体" panose="020B0500000000000000" pitchFamily="34" charset="-122"/>
                </a:rPr>
                <a:t>PyTorch</a:t>
              </a:r>
              <a:r>
                <a:rPr lang="zh-CN" altLang="en-US" sz="1300" b="1" dirty="0">
                  <a:solidFill>
                    <a:schemeClr val="tx1">
                      <a:lumMod val="65000"/>
                      <a:lumOff val="35000"/>
                    </a:schemeClr>
                  </a:solidFill>
                  <a:ea typeface="思源黑体" panose="020B0500000000000000" pitchFamily="34" charset="-122"/>
                </a:rPr>
                <a:t>并生成权重文件，实现了一个便于调用和复用的模型库，模型已经成功应用于分类任务和口罩检测模型，展现出良好的效果和准确性 </a:t>
              </a:r>
            </a:p>
          </p:txBody>
        </p:sp>
      </p:grpSp>
      <p:grpSp>
        <p:nvGrpSpPr>
          <p:cNvPr id="9" name="组合 8"/>
          <p:cNvGrpSpPr/>
          <p:nvPr/>
        </p:nvGrpSpPr>
        <p:grpSpPr>
          <a:xfrm>
            <a:off x="1011555" y="3079750"/>
            <a:ext cx="1640840" cy="1419860"/>
            <a:chOff x="926" y="4023"/>
            <a:chExt cx="2584" cy="2236"/>
          </a:xfrm>
        </p:grpSpPr>
        <p:sp>
          <p:nvSpPr>
            <p:cNvPr id="22" name="Freeform 6"/>
            <p:cNvSpPr/>
            <p:nvPr/>
          </p:nvSpPr>
          <p:spPr bwMode="auto">
            <a:xfrm>
              <a:off x="926" y="4023"/>
              <a:ext cx="2584" cy="2236"/>
            </a:xfrm>
            <a:custGeom>
              <a:avLst/>
              <a:gdLst>
                <a:gd name="T0" fmla="*/ 2143 w 2858"/>
                <a:gd name="T1" fmla="*/ 0 h 2475"/>
                <a:gd name="T2" fmla="*/ 2501 w 2858"/>
                <a:gd name="T3" fmla="*/ 619 h 2475"/>
                <a:gd name="T4" fmla="*/ 2858 w 2858"/>
                <a:gd name="T5" fmla="*/ 1238 h 2475"/>
                <a:gd name="T6" fmla="*/ 2501 w 2858"/>
                <a:gd name="T7" fmla="*/ 1856 h 2475"/>
                <a:gd name="T8" fmla="*/ 2143 w 2858"/>
                <a:gd name="T9" fmla="*/ 2475 h 2475"/>
                <a:gd name="T10" fmla="*/ 1429 w 2858"/>
                <a:gd name="T11" fmla="*/ 2475 h 2475"/>
                <a:gd name="T12" fmla="*/ 714 w 2858"/>
                <a:gd name="T13" fmla="*/ 2475 h 2475"/>
                <a:gd name="T14" fmla="*/ 357 w 2858"/>
                <a:gd name="T15" fmla="*/ 1856 h 2475"/>
                <a:gd name="T16" fmla="*/ 0 w 2858"/>
                <a:gd name="T17" fmla="*/ 1238 h 2475"/>
                <a:gd name="T18" fmla="*/ 357 w 2858"/>
                <a:gd name="T19" fmla="*/ 619 h 2475"/>
                <a:gd name="T20" fmla="*/ 714 w 2858"/>
                <a:gd name="T21" fmla="*/ 0 h 2475"/>
                <a:gd name="T22" fmla="*/ 1429 w 2858"/>
                <a:gd name="T23" fmla="*/ 0 h 2475"/>
                <a:gd name="T24" fmla="*/ 2143 w 2858"/>
                <a:gd name="T25" fmla="*/ 0 h 2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58" h="2475">
                  <a:moveTo>
                    <a:pt x="2143" y="0"/>
                  </a:moveTo>
                  <a:lnTo>
                    <a:pt x="2501" y="619"/>
                  </a:lnTo>
                  <a:lnTo>
                    <a:pt x="2858" y="1238"/>
                  </a:lnTo>
                  <a:lnTo>
                    <a:pt x="2501" y="1856"/>
                  </a:lnTo>
                  <a:lnTo>
                    <a:pt x="2143" y="2475"/>
                  </a:lnTo>
                  <a:lnTo>
                    <a:pt x="1429" y="2475"/>
                  </a:lnTo>
                  <a:lnTo>
                    <a:pt x="714" y="2475"/>
                  </a:lnTo>
                  <a:lnTo>
                    <a:pt x="357" y="1856"/>
                  </a:lnTo>
                  <a:lnTo>
                    <a:pt x="0" y="1238"/>
                  </a:lnTo>
                  <a:lnTo>
                    <a:pt x="357" y="619"/>
                  </a:lnTo>
                  <a:lnTo>
                    <a:pt x="714" y="0"/>
                  </a:lnTo>
                  <a:lnTo>
                    <a:pt x="1429" y="0"/>
                  </a:lnTo>
                  <a:lnTo>
                    <a:pt x="2143" y="0"/>
                  </a:lnTo>
                  <a:close/>
                </a:path>
              </a:pathLst>
            </a:custGeom>
            <a:solidFill>
              <a:srgbClr val="244C89"/>
            </a:solidFill>
            <a:ln w="38100" cap="flat">
              <a:solidFill>
                <a:schemeClr val="bg2"/>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pPr>
                <a:lnSpc>
                  <a:spcPct val="120000"/>
                </a:lnSpc>
              </a:pPr>
              <a:endParaRPr lang="zh-CN" altLang="en-US" sz="2400">
                <a:solidFill>
                  <a:srgbClr val="213555"/>
                </a:solidFill>
              </a:endParaRPr>
            </a:p>
          </p:txBody>
        </p:sp>
        <p:sp>
          <p:nvSpPr>
            <p:cNvPr id="33" name="TextBox 22"/>
            <p:cNvSpPr txBox="1"/>
            <p:nvPr/>
          </p:nvSpPr>
          <p:spPr>
            <a:xfrm>
              <a:off x="1280" y="4686"/>
              <a:ext cx="1875" cy="788"/>
            </a:xfrm>
            <a:prstGeom prst="rect">
              <a:avLst/>
            </a:prstGeom>
            <a:noFill/>
          </p:spPr>
          <p:txBody>
            <a:bodyPr wrap="square" rtlCol="0">
              <a:spAutoFit/>
            </a:bodyPr>
            <a:lstStyle/>
            <a:p>
              <a:pPr algn="ctr">
                <a:lnSpc>
                  <a:spcPct val="120000"/>
                </a:lnSpc>
              </a:pPr>
              <a:r>
                <a:rPr lang="zh-CN" altLang="en-US" sz="2400" b="1" dirty="0">
                  <a:solidFill>
                    <a:schemeClr val="bg1"/>
                  </a:solidFill>
                  <a:latin typeface="+mn-ea"/>
                </a:rPr>
                <a:t>总结</a:t>
              </a:r>
              <a:endParaRPr lang="en-US" altLang="zh-CN" sz="2400" b="1" dirty="0">
                <a:solidFill>
                  <a:schemeClr val="bg1"/>
                </a:solidFill>
                <a:latin typeface="+mn-ea"/>
              </a:endParaRPr>
            </a:p>
          </p:txBody>
        </p:sp>
      </p:grpSp>
      <p:grpSp>
        <p:nvGrpSpPr>
          <p:cNvPr id="3" name="组合 2"/>
          <p:cNvGrpSpPr/>
          <p:nvPr/>
        </p:nvGrpSpPr>
        <p:grpSpPr>
          <a:xfrm>
            <a:off x="3531439" y="2842943"/>
            <a:ext cx="7601585" cy="1424089"/>
            <a:chOff x="3751263" y="601606"/>
            <a:chExt cx="7119177" cy="2080859"/>
          </a:xfrm>
        </p:grpSpPr>
        <p:sp>
          <p:nvSpPr>
            <p:cNvPr id="4" name="Rectangle 9"/>
            <p:cNvSpPr>
              <a:spLocks noChangeArrowheads="1"/>
            </p:cNvSpPr>
            <p:nvPr/>
          </p:nvSpPr>
          <p:spPr bwMode="auto">
            <a:xfrm>
              <a:off x="3751263" y="1333579"/>
              <a:ext cx="7119177" cy="1348886"/>
            </a:xfrm>
            <a:prstGeom prst="rect">
              <a:avLst/>
            </a:prstGeom>
            <a:solidFill>
              <a:srgbClr val="FFFFFF"/>
            </a:solidFill>
            <a:ln w="9" cap="flat">
              <a:solidFill>
                <a:schemeClr val="bg2">
                  <a:lumMod val="75000"/>
                </a:schemeClr>
              </a:solidFill>
              <a:prstDash val="solid"/>
              <a:miter lim="800000"/>
            </a:ln>
          </p:spPr>
          <p:txBody>
            <a:bodyPr vert="horz" wrap="square" lIns="91440" tIns="45720" rIns="91440" bIns="45720" numCol="1" anchor="t" anchorCtr="0" compatLnSpc="1"/>
            <a:lstStyle/>
            <a:p>
              <a:pPr>
                <a:lnSpc>
                  <a:spcPct val="120000"/>
                </a:lnSpc>
              </a:pPr>
              <a:endParaRPr lang="zh-CN" altLang="en-US" sz="1600">
                <a:solidFill>
                  <a:srgbClr val="213555"/>
                </a:solidFill>
              </a:endParaRPr>
            </a:p>
          </p:txBody>
        </p:sp>
        <p:sp>
          <p:nvSpPr>
            <p:cNvPr id="5" name="Rectangle 10"/>
            <p:cNvSpPr>
              <a:spLocks noChangeArrowheads="1"/>
            </p:cNvSpPr>
            <p:nvPr/>
          </p:nvSpPr>
          <p:spPr bwMode="auto">
            <a:xfrm>
              <a:off x="5306730" y="718770"/>
              <a:ext cx="3581400" cy="582090"/>
            </a:xfrm>
            <a:prstGeom prst="rect">
              <a:avLst/>
            </a:prstGeom>
            <a:solidFill>
              <a:srgbClr val="244C89"/>
            </a:solidFill>
            <a:ln w="19050" cap="flat">
              <a:solidFill>
                <a:schemeClr val="bg2"/>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pPr>
                <a:lnSpc>
                  <a:spcPct val="120000"/>
                </a:lnSpc>
              </a:pPr>
              <a:endParaRPr lang="zh-CN" altLang="en-US" sz="1600">
                <a:solidFill>
                  <a:srgbClr val="213555"/>
                </a:solidFill>
              </a:endParaRPr>
            </a:p>
          </p:txBody>
        </p:sp>
        <p:sp>
          <p:nvSpPr>
            <p:cNvPr id="6" name="TextBox 16"/>
            <p:cNvSpPr txBox="1"/>
            <p:nvPr/>
          </p:nvSpPr>
          <p:spPr>
            <a:xfrm>
              <a:off x="5533027" y="601606"/>
              <a:ext cx="3108046" cy="639820"/>
            </a:xfrm>
            <a:prstGeom prst="rect">
              <a:avLst/>
            </a:prstGeom>
            <a:noFill/>
          </p:spPr>
          <p:txBody>
            <a:bodyPr wrap="square" rtlCol="0">
              <a:spAutoFit/>
            </a:bodyPr>
            <a:lstStyle/>
            <a:p>
              <a:pPr algn="ctr">
                <a:lnSpc>
                  <a:spcPct val="120000"/>
                </a:lnSpc>
              </a:pPr>
              <a:r>
                <a:rPr lang="en-US" altLang="zh-CN" sz="2000" b="1" dirty="0">
                  <a:solidFill>
                    <a:schemeClr val="bg1"/>
                  </a:solidFill>
                  <a:latin typeface="+mn-ea"/>
                </a:rPr>
                <a:t>Caffe</a:t>
              </a:r>
              <a:endParaRPr lang="zh-CN" altLang="en-US" sz="2000" b="1" dirty="0">
                <a:solidFill>
                  <a:schemeClr val="bg1"/>
                </a:solidFill>
                <a:latin typeface="+mn-ea"/>
              </a:endParaRPr>
            </a:p>
          </p:txBody>
        </p:sp>
        <p:sp>
          <p:nvSpPr>
            <p:cNvPr id="7" name="TextBox 17"/>
            <p:cNvSpPr txBox="1"/>
            <p:nvPr/>
          </p:nvSpPr>
          <p:spPr>
            <a:xfrm>
              <a:off x="3906924" y="1475192"/>
              <a:ext cx="6807854" cy="1157464"/>
            </a:xfrm>
            <a:prstGeom prst="rect">
              <a:avLst/>
            </a:prstGeom>
            <a:noFill/>
          </p:spPr>
          <p:txBody>
            <a:bodyPr wrap="square" rtlCol="0">
              <a:spAutoFit/>
            </a:bodyPr>
            <a:lstStyle/>
            <a:p>
              <a:pPr algn="just">
                <a:lnSpc>
                  <a:spcPct val="120000"/>
                </a:lnSpc>
              </a:pPr>
              <a:r>
                <a:rPr lang="zh-CN" altLang="en-US" sz="1300" b="1" dirty="0">
                  <a:solidFill>
                    <a:schemeClr val="tx1">
                      <a:lumMod val="65000"/>
                      <a:lumOff val="35000"/>
                    </a:schemeClr>
                  </a:solidFill>
                  <a:latin typeface="思源黑体" panose="020B0500000000000000" pitchFamily="34" charset="-122"/>
                  <a:ea typeface="思源黑体" panose="020B0500000000000000" pitchFamily="34" charset="-122"/>
                </a:rPr>
                <a:t>我们采用了</a:t>
              </a:r>
              <a:r>
                <a:rPr lang="en-US" altLang="zh-CN" sz="1300" b="1" dirty="0">
                  <a:solidFill>
                    <a:schemeClr val="tx1">
                      <a:lumMod val="65000"/>
                      <a:lumOff val="35000"/>
                    </a:schemeClr>
                  </a:solidFill>
                  <a:latin typeface="思源黑体" panose="020B0500000000000000" pitchFamily="34" charset="-122"/>
                  <a:ea typeface="思源黑体" panose="020B0500000000000000" pitchFamily="34" charset="-122"/>
                </a:rPr>
                <a:t>Caffe</a:t>
              </a:r>
              <a:r>
                <a:rPr lang="zh-CN" altLang="en-US" sz="1300" b="1" dirty="0">
                  <a:solidFill>
                    <a:schemeClr val="tx1">
                      <a:lumMod val="65000"/>
                      <a:lumOff val="35000"/>
                    </a:schemeClr>
                  </a:solidFill>
                  <a:latin typeface="思源黑体" panose="020B0500000000000000" pitchFamily="34" charset="-122"/>
                  <a:ea typeface="思源黑体" panose="020B0500000000000000" pitchFamily="34" charset="-122"/>
                </a:rPr>
                <a:t>框架来实现一个快速特征嵌入的卷积结构，这一结构特别适用于捕捉人脸特征。利用其清晰的</a:t>
              </a:r>
              <a:r>
                <a:rPr lang="en-US" altLang="zh-CN" sz="1300" b="1" dirty="0" err="1">
                  <a:solidFill>
                    <a:schemeClr val="tx1">
                      <a:lumMod val="65000"/>
                      <a:lumOff val="35000"/>
                    </a:schemeClr>
                  </a:solidFill>
                  <a:latin typeface="思源黑体" panose="020B0500000000000000" pitchFamily="34" charset="-122"/>
                  <a:ea typeface="思源黑体" panose="020B0500000000000000" pitchFamily="34" charset="-122"/>
                </a:rPr>
                <a:t>Prototxt</a:t>
              </a:r>
              <a:r>
                <a:rPr lang="zh-CN" altLang="en-US" sz="1300" b="1" dirty="0">
                  <a:solidFill>
                    <a:schemeClr val="tx1">
                      <a:lumMod val="65000"/>
                      <a:lumOff val="35000"/>
                    </a:schemeClr>
                  </a:solidFill>
                  <a:latin typeface="思源黑体" panose="020B0500000000000000" pitchFamily="34" charset="-122"/>
                  <a:ea typeface="思源黑体" panose="020B0500000000000000" pitchFamily="34" charset="-122"/>
                </a:rPr>
                <a:t>结构和灵活的学习速率设置，通过精确地调整网络参数，我们实现了准确的年龄和性别检测功能</a:t>
              </a:r>
            </a:p>
          </p:txBody>
        </p:sp>
      </p:grpSp>
      <p:sp>
        <p:nvSpPr>
          <p:cNvPr id="10" name="Line 7"/>
          <p:cNvSpPr>
            <a:spLocks noChangeShapeType="1"/>
          </p:cNvSpPr>
          <p:nvPr/>
        </p:nvSpPr>
        <p:spPr bwMode="auto">
          <a:xfrm>
            <a:off x="2651760" y="3780585"/>
            <a:ext cx="886767" cy="69931"/>
          </a:xfrm>
          <a:prstGeom prst="line">
            <a:avLst/>
          </a:prstGeom>
          <a:noFill/>
          <a:ln w="9" cap="flat">
            <a:solidFill>
              <a:srgbClr val="2E2C2C"/>
            </a:solidFill>
            <a:prstDash val="solid"/>
            <a:miter lim="800000"/>
            <a:headEnd type="none" w="med" len="me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pPr>
              <a:lnSpc>
                <a:spcPct val="120000"/>
              </a:lnSpc>
            </a:pPr>
            <a:endParaRPr lang="zh-CN" altLang="en-US" sz="2400">
              <a:solidFill>
                <a:srgbClr val="213555"/>
              </a:solidFill>
            </a:endParaRPr>
          </a:p>
        </p:txBody>
      </p:sp>
      <p:sp>
        <p:nvSpPr>
          <p:cNvPr id="11" name="Line 13"/>
          <p:cNvSpPr>
            <a:spLocks noChangeShapeType="1"/>
          </p:cNvSpPr>
          <p:nvPr/>
        </p:nvSpPr>
        <p:spPr bwMode="auto">
          <a:xfrm flipV="1">
            <a:off x="2284602" y="2119304"/>
            <a:ext cx="1110085" cy="923146"/>
          </a:xfrm>
          <a:prstGeom prst="line">
            <a:avLst/>
          </a:prstGeom>
          <a:noFill/>
          <a:ln w="9" cap="flat">
            <a:solidFill>
              <a:srgbClr val="2E2C2C"/>
            </a:solidFill>
            <a:prstDash val="solid"/>
            <a:miter lim="800000"/>
            <a:headEnd type="none" w="med" len="me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pPr>
              <a:lnSpc>
                <a:spcPct val="120000"/>
              </a:lnSpc>
            </a:pPr>
            <a:endParaRPr lang="zh-CN" altLang="en-US" sz="2400">
              <a:solidFill>
                <a:srgbClr val="213555"/>
              </a:solidFill>
            </a:endParaRPr>
          </a:p>
        </p:txBody>
      </p:sp>
      <p:sp>
        <p:nvSpPr>
          <p:cNvPr id="18" name="Line 7">
            <a:extLst>
              <a:ext uri="{FF2B5EF4-FFF2-40B4-BE49-F238E27FC236}">
                <a16:creationId xmlns:a16="http://schemas.microsoft.com/office/drawing/2014/main" id="{9062D4FA-5E52-8F4D-AAB2-37EF81D651C1}"/>
              </a:ext>
            </a:extLst>
          </p:cNvPr>
          <p:cNvSpPr>
            <a:spLocks noChangeShapeType="1"/>
          </p:cNvSpPr>
          <p:nvPr/>
        </p:nvSpPr>
        <p:spPr bwMode="auto">
          <a:xfrm>
            <a:off x="2284602" y="4499609"/>
            <a:ext cx="1253925" cy="898254"/>
          </a:xfrm>
          <a:prstGeom prst="line">
            <a:avLst/>
          </a:prstGeom>
          <a:noFill/>
          <a:ln w="9" cap="flat">
            <a:solidFill>
              <a:srgbClr val="2E2C2C"/>
            </a:solidFill>
            <a:prstDash val="solid"/>
            <a:miter lim="800000"/>
            <a:headEnd type="none" w="med" len="me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pPr>
              <a:lnSpc>
                <a:spcPct val="120000"/>
              </a:lnSpc>
            </a:pPr>
            <a:endParaRPr lang="zh-CN" altLang="en-US" sz="2400">
              <a:solidFill>
                <a:srgbClr val="213555"/>
              </a:solidFill>
            </a:endParaRPr>
          </a:p>
        </p:txBody>
      </p:sp>
      <p:grpSp>
        <p:nvGrpSpPr>
          <p:cNvPr id="19" name="组合 18">
            <a:extLst>
              <a:ext uri="{FF2B5EF4-FFF2-40B4-BE49-F238E27FC236}">
                <a16:creationId xmlns:a16="http://schemas.microsoft.com/office/drawing/2014/main" id="{2E03A37D-1B88-AF4E-A8D7-91012C96696A}"/>
              </a:ext>
            </a:extLst>
          </p:cNvPr>
          <p:cNvGrpSpPr/>
          <p:nvPr/>
        </p:nvGrpSpPr>
        <p:grpSpPr>
          <a:xfrm>
            <a:off x="3531438" y="4614271"/>
            <a:ext cx="7601585" cy="1424089"/>
            <a:chOff x="3751263" y="601606"/>
            <a:chExt cx="7119177" cy="2080859"/>
          </a:xfrm>
        </p:grpSpPr>
        <p:sp>
          <p:nvSpPr>
            <p:cNvPr id="20" name="Rectangle 9">
              <a:extLst>
                <a:ext uri="{FF2B5EF4-FFF2-40B4-BE49-F238E27FC236}">
                  <a16:creationId xmlns:a16="http://schemas.microsoft.com/office/drawing/2014/main" id="{E850D1A0-463D-7447-99A8-1D88310A8AB1}"/>
                </a:ext>
              </a:extLst>
            </p:cNvPr>
            <p:cNvSpPr>
              <a:spLocks noChangeArrowheads="1"/>
            </p:cNvSpPr>
            <p:nvPr/>
          </p:nvSpPr>
          <p:spPr bwMode="auto">
            <a:xfrm>
              <a:off x="3751263" y="1333579"/>
              <a:ext cx="7119177" cy="1348886"/>
            </a:xfrm>
            <a:prstGeom prst="rect">
              <a:avLst/>
            </a:prstGeom>
            <a:solidFill>
              <a:srgbClr val="FFFFFF"/>
            </a:solidFill>
            <a:ln w="9" cap="flat">
              <a:solidFill>
                <a:schemeClr val="bg2">
                  <a:lumMod val="75000"/>
                </a:schemeClr>
              </a:solidFill>
              <a:prstDash val="solid"/>
              <a:miter lim="800000"/>
            </a:ln>
          </p:spPr>
          <p:txBody>
            <a:bodyPr vert="horz" wrap="square" lIns="91440" tIns="45720" rIns="91440" bIns="45720" numCol="1" anchor="t" anchorCtr="0" compatLnSpc="1"/>
            <a:lstStyle/>
            <a:p>
              <a:pPr>
                <a:lnSpc>
                  <a:spcPct val="120000"/>
                </a:lnSpc>
              </a:pPr>
              <a:endParaRPr lang="zh-CN" altLang="en-US" sz="1600">
                <a:solidFill>
                  <a:srgbClr val="213555"/>
                </a:solidFill>
              </a:endParaRPr>
            </a:p>
          </p:txBody>
        </p:sp>
        <p:sp>
          <p:nvSpPr>
            <p:cNvPr id="21" name="Rectangle 10">
              <a:extLst>
                <a:ext uri="{FF2B5EF4-FFF2-40B4-BE49-F238E27FC236}">
                  <a16:creationId xmlns:a16="http://schemas.microsoft.com/office/drawing/2014/main" id="{4F7F5D93-A0C9-6A4C-B9C9-F64890AFFCB6}"/>
                </a:ext>
              </a:extLst>
            </p:cNvPr>
            <p:cNvSpPr>
              <a:spLocks noChangeArrowheads="1"/>
            </p:cNvSpPr>
            <p:nvPr/>
          </p:nvSpPr>
          <p:spPr bwMode="auto">
            <a:xfrm>
              <a:off x="5306730" y="718770"/>
              <a:ext cx="3581400" cy="582090"/>
            </a:xfrm>
            <a:prstGeom prst="rect">
              <a:avLst/>
            </a:prstGeom>
            <a:solidFill>
              <a:srgbClr val="244C89"/>
            </a:solidFill>
            <a:ln w="19050" cap="flat">
              <a:solidFill>
                <a:schemeClr val="bg2"/>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pPr>
                <a:lnSpc>
                  <a:spcPct val="120000"/>
                </a:lnSpc>
              </a:pPr>
              <a:endParaRPr lang="zh-CN" altLang="en-US" sz="1600">
                <a:solidFill>
                  <a:srgbClr val="213555"/>
                </a:solidFill>
              </a:endParaRPr>
            </a:p>
          </p:txBody>
        </p:sp>
        <p:sp>
          <p:nvSpPr>
            <p:cNvPr id="23" name="TextBox 16">
              <a:extLst>
                <a:ext uri="{FF2B5EF4-FFF2-40B4-BE49-F238E27FC236}">
                  <a16:creationId xmlns:a16="http://schemas.microsoft.com/office/drawing/2014/main" id="{CE6DFF49-C359-F940-9392-BE3F949CB6FE}"/>
                </a:ext>
              </a:extLst>
            </p:cNvPr>
            <p:cNvSpPr txBox="1"/>
            <p:nvPr/>
          </p:nvSpPr>
          <p:spPr>
            <a:xfrm>
              <a:off x="5533027" y="601606"/>
              <a:ext cx="3108046" cy="639820"/>
            </a:xfrm>
            <a:prstGeom prst="rect">
              <a:avLst/>
            </a:prstGeom>
            <a:noFill/>
          </p:spPr>
          <p:txBody>
            <a:bodyPr wrap="square" rtlCol="0">
              <a:spAutoFit/>
            </a:bodyPr>
            <a:lstStyle/>
            <a:p>
              <a:pPr algn="ctr">
                <a:lnSpc>
                  <a:spcPct val="120000"/>
                </a:lnSpc>
              </a:pPr>
              <a:r>
                <a:rPr lang="zh-CN" altLang="en-US" sz="2000" b="1" dirty="0">
                  <a:solidFill>
                    <a:schemeClr val="bg1"/>
                  </a:solidFill>
                  <a:latin typeface="+mn-ea"/>
                </a:rPr>
                <a:t>算法集成</a:t>
              </a:r>
            </a:p>
          </p:txBody>
        </p:sp>
        <p:sp>
          <p:nvSpPr>
            <p:cNvPr id="24" name="TextBox 17">
              <a:extLst>
                <a:ext uri="{FF2B5EF4-FFF2-40B4-BE49-F238E27FC236}">
                  <a16:creationId xmlns:a16="http://schemas.microsoft.com/office/drawing/2014/main" id="{3A5CA54E-95F6-2C41-963B-E6B74BD35371}"/>
                </a:ext>
              </a:extLst>
            </p:cNvPr>
            <p:cNvSpPr txBox="1"/>
            <p:nvPr/>
          </p:nvSpPr>
          <p:spPr>
            <a:xfrm>
              <a:off x="3906924" y="1475192"/>
              <a:ext cx="6807854" cy="812212"/>
            </a:xfrm>
            <a:prstGeom prst="rect">
              <a:avLst/>
            </a:prstGeom>
            <a:noFill/>
          </p:spPr>
          <p:txBody>
            <a:bodyPr wrap="square" rtlCol="0">
              <a:spAutoFit/>
            </a:bodyPr>
            <a:lstStyle/>
            <a:p>
              <a:pPr indent="76200" algn="just">
                <a:lnSpc>
                  <a:spcPct val="120000"/>
                </a:lnSpc>
              </a:pPr>
              <a:r>
                <a:rPr lang="zh-CN" altLang="zh-CN" sz="1300" b="1" dirty="0">
                  <a:solidFill>
                    <a:schemeClr val="tx1">
                      <a:lumMod val="65000"/>
                      <a:lumOff val="35000"/>
                    </a:schemeClr>
                  </a:solidFill>
                  <a:ea typeface="思源黑体" panose="020B0500000000000000" pitchFamily="34" charset="-122"/>
                </a:rPr>
                <a:t>项目中不同的模型（如分类模型、口罩检测模型、年龄性别检测模型）协同工作，提供了一个综合的解决方案，这种多模型协同的策略增强了系统的综合性能和应用范围。</a:t>
              </a:r>
            </a:p>
          </p:txBody>
        </p:sp>
      </p:grpSp>
    </p:spTree>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256139"/>
            <a:ext cx="12192000" cy="6852181"/>
          </a:xfrm>
          <a:prstGeom prst="rect">
            <a:avLst/>
          </a:prstGeom>
        </p:spPr>
      </p:pic>
      <p:sp>
        <p:nvSpPr>
          <p:cNvPr id="3" name="矩形 2"/>
          <p:cNvSpPr/>
          <p:nvPr/>
        </p:nvSpPr>
        <p:spPr>
          <a:xfrm>
            <a:off x="1687969" y="1400340"/>
            <a:ext cx="8799012" cy="4596662"/>
          </a:xfrm>
          <a:prstGeom prst="rect">
            <a:avLst/>
          </a:prstGeom>
          <a:solidFill>
            <a:srgbClr val="244C89"/>
          </a:solidFill>
          <a:ln>
            <a:noFill/>
          </a:ln>
          <a:effectLst>
            <a:outerShdw blurRad="444500" dist="2540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5" name="文本框 4"/>
          <p:cNvSpPr txBox="1"/>
          <p:nvPr/>
        </p:nvSpPr>
        <p:spPr>
          <a:xfrm>
            <a:off x="1928494" y="2913841"/>
            <a:ext cx="8335011" cy="1569660"/>
          </a:xfrm>
          <a:prstGeom prst="rect">
            <a:avLst/>
          </a:prstGeom>
          <a:noFill/>
        </p:spPr>
        <p:txBody>
          <a:bodyPr wrap="square" rtlCol="0">
            <a:spAutoFit/>
            <a:scene3d>
              <a:camera prst="orthographicFront"/>
              <a:lightRig rig="threePt" dir="t"/>
            </a:scene3d>
            <a:sp3d contourW="12700"/>
          </a:bodyPr>
          <a:lstStyle/>
          <a:p>
            <a:pPr algn="ctr">
              <a:defRPr/>
            </a:pPr>
            <a:r>
              <a:rPr lang="zh-CN" altLang="en-US" sz="4800" b="1" i="0" u="none" strike="noStrike" dirty="0">
                <a:solidFill>
                  <a:srgbClr val="FFFFFF"/>
                </a:solidFill>
                <a:effectLst/>
                <a:latin typeface="Helvetica Neue" panose="02000503000000020004" pitchFamily="2" charset="0"/>
              </a:rPr>
              <a:t>基于</a:t>
            </a:r>
            <a:r>
              <a:rPr lang="en-US" altLang="zh-CN" sz="4800" b="1" i="0" u="none" strike="noStrike" dirty="0">
                <a:solidFill>
                  <a:srgbClr val="FFFFFF"/>
                </a:solidFill>
                <a:effectLst/>
                <a:latin typeface="Helvetica Neue" panose="02000503000000020004" pitchFamily="2" charset="0"/>
              </a:rPr>
              <a:t>PYNQ-Z2</a:t>
            </a:r>
            <a:r>
              <a:rPr lang="zh-CN" altLang="en-US" sz="4800" b="1" i="0" u="none" strike="noStrike" dirty="0">
                <a:solidFill>
                  <a:srgbClr val="FFFFFF"/>
                </a:solidFill>
                <a:effectLst/>
                <a:latin typeface="Helvetica Neue" panose="02000503000000020004" pitchFamily="2" charset="0"/>
              </a:rPr>
              <a:t>的</a:t>
            </a:r>
            <a:endParaRPr lang="en-US" altLang="zh-CN" sz="4800" b="1" i="0" u="none" strike="noStrike" dirty="0">
              <a:solidFill>
                <a:srgbClr val="FFFFFF"/>
              </a:solidFill>
              <a:effectLst/>
              <a:latin typeface="Helvetica Neue" panose="02000503000000020004" pitchFamily="2" charset="0"/>
            </a:endParaRPr>
          </a:p>
          <a:p>
            <a:pPr algn="ctr">
              <a:defRPr/>
            </a:pPr>
            <a:r>
              <a:rPr lang="zh-CN" altLang="en-US" sz="4800" b="1" i="0" u="none" strike="noStrike" dirty="0">
                <a:solidFill>
                  <a:srgbClr val="FFFFFF"/>
                </a:solidFill>
                <a:effectLst/>
                <a:latin typeface="Helvetica Neue" panose="02000503000000020004" pitchFamily="2" charset="0"/>
              </a:rPr>
              <a:t>图像识别算法集成模型设计</a:t>
            </a:r>
            <a:endParaRPr lang="zh-CN" altLang="en-US" sz="4800" b="1" dirty="0">
              <a:solidFill>
                <a:schemeClr val="bg1"/>
              </a:solidFill>
              <a:latin typeface="思源黑体" panose="020B0500000000000000" pitchFamily="34" charset="-122"/>
              <a:ea typeface="思源黑体" panose="020B0500000000000000" pitchFamily="34" charset="-122"/>
            </a:endParaRPr>
          </a:p>
        </p:txBody>
      </p:sp>
      <p:grpSp>
        <p:nvGrpSpPr>
          <p:cNvPr id="7" name="组合 6"/>
          <p:cNvGrpSpPr/>
          <p:nvPr/>
        </p:nvGrpSpPr>
        <p:grpSpPr>
          <a:xfrm>
            <a:off x="5387350" y="978500"/>
            <a:ext cx="1390484" cy="1390482"/>
            <a:chOff x="5387350" y="978500"/>
            <a:chExt cx="1390484" cy="1390482"/>
          </a:xfrm>
        </p:grpSpPr>
        <p:sp>
          <p:nvSpPr>
            <p:cNvPr id="8" name="椭圆 7"/>
            <p:cNvSpPr/>
            <p:nvPr/>
          </p:nvSpPr>
          <p:spPr>
            <a:xfrm>
              <a:off x="5387350" y="978500"/>
              <a:ext cx="1390484" cy="1390482"/>
            </a:xfrm>
            <a:prstGeom prst="ellipse">
              <a:avLst/>
            </a:prstGeom>
            <a:solidFill>
              <a:schemeClr val="bg1"/>
            </a:solidFill>
            <a:ln w="190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grpSp>
          <p:nvGrpSpPr>
            <p:cNvPr id="9" name="组合 8"/>
            <p:cNvGrpSpPr/>
            <p:nvPr/>
          </p:nvGrpSpPr>
          <p:grpSpPr>
            <a:xfrm>
              <a:off x="5482497" y="1078924"/>
              <a:ext cx="1195789" cy="1195788"/>
              <a:chOff x="5159802" y="530825"/>
              <a:chExt cx="1813907" cy="1813907"/>
            </a:xfrm>
          </p:grpSpPr>
          <p:sp>
            <p:nvSpPr>
              <p:cNvPr id="13" name="椭圆 12"/>
              <p:cNvSpPr/>
              <p:nvPr/>
            </p:nvSpPr>
            <p:spPr>
              <a:xfrm>
                <a:off x="5159802" y="530825"/>
                <a:ext cx="1813907" cy="1813907"/>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sz="1200"/>
              </a:p>
            </p:txBody>
          </p:sp>
          <p:sp>
            <p:nvSpPr>
              <p:cNvPr id="11" name="椭圆 10"/>
              <p:cNvSpPr/>
              <p:nvPr/>
            </p:nvSpPr>
            <p:spPr>
              <a:xfrm>
                <a:off x="5472591" y="827607"/>
                <a:ext cx="1209821" cy="1209822"/>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sz="1200"/>
              </a:p>
            </p:txBody>
          </p:sp>
        </p:grpSp>
      </p:grpSp>
      <p:pic>
        <p:nvPicPr>
          <p:cNvPr id="18" name="图片 17" descr="校徽"/>
          <p:cNvPicPr>
            <a:picLocks noChangeAspect="1"/>
          </p:cNvPicPr>
          <p:nvPr/>
        </p:nvPicPr>
        <p:blipFill>
          <a:blip r:embed="rId3"/>
          <a:stretch>
            <a:fillRect/>
          </a:stretch>
        </p:blipFill>
        <p:spPr>
          <a:xfrm>
            <a:off x="5360618" y="969310"/>
            <a:ext cx="1439545" cy="1439545"/>
          </a:xfrm>
          <a:prstGeom prst="rect">
            <a:avLst/>
          </a:prstGeom>
        </p:spPr>
      </p:pic>
      <p:sp>
        <p:nvSpPr>
          <p:cNvPr id="4" name="矩形 3">
            <a:extLst>
              <a:ext uri="{FF2B5EF4-FFF2-40B4-BE49-F238E27FC236}">
                <a16:creationId xmlns:a16="http://schemas.microsoft.com/office/drawing/2014/main" id="{FC02B84F-7ECE-0C8C-CBF9-970AE12502E2}"/>
              </a:ext>
            </a:extLst>
          </p:cNvPr>
          <p:cNvSpPr/>
          <p:nvPr/>
        </p:nvSpPr>
        <p:spPr>
          <a:xfrm>
            <a:off x="1891311" y="1711366"/>
            <a:ext cx="8409378" cy="4168133"/>
          </a:xfrm>
          <a:prstGeom prst="rect">
            <a:avLst/>
          </a:prstGeom>
          <a:noFill/>
          <a:ln w="25400">
            <a:solidFill>
              <a:schemeClr val="bg1"/>
            </a:solidFill>
          </a:ln>
          <a:effectLst>
            <a:outerShdw blurRad="444500" dist="2540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Tree>
    <p:extLst>
      <p:ext uri="{BB962C8B-B14F-4D97-AF65-F5344CB8AC3E}">
        <p14:creationId xmlns:p14="http://schemas.microsoft.com/office/powerpoint/2010/main" val="3393017492"/>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 name="图片 5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5819"/>
            <a:ext cx="12192000" cy="6852181"/>
          </a:xfrm>
          <a:prstGeom prst="rect">
            <a:avLst/>
          </a:prstGeom>
        </p:spPr>
      </p:pic>
      <p:sp>
        <p:nvSpPr>
          <p:cNvPr id="54" name="矩形 53"/>
          <p:cNvSpPr/>
          <p:nvPr/>
        </p:nvSpPr>
        <p:spPr>
          <a:xfrm>
            <a:off x="2997200" y="423263"/>
            <a:ext cx="8780616" cy="6017293"/>
          </a:xfrm>
          <a:prstGeom prst="rect">
            <a:avLst/>
          </a:prstGeom>
          <a:solidFill>
            <a:schemeClr val="bg1"/>
          </a:solidFill>
          <a:ln>
            <a:noFill/>
          </a:ln>
          <a:effectLst>
            <a:outerShdw blurRad="1905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nvGrpSpPr>
          <p:cNvPr id="26" name="组合 25"/>
          <p:cNvGrpSpPr/>
          <p:nvPr/>
        </p:nvGrpSpPr>
        <p:grpSpPr>
          <a:xfrm>
            <a:off x="1129619" y="1228068"/>
            <a:ext cx="3045965" cy="1575682"/>
            <a:chOff x="944370" y="632414"/>
            <a:chExt cx="2981065" cy="1542110"/>
          </a:xfrm>
        </p:grpSpPr>
        <p:sp>
          <p:nvSpPr>
            <p:cNvPr id="24" name="矩形 23"/>
            <p:cNvSpPr/>
            <p:nvPr/>
          </p:nvSpPr>
          <p:spPr>
            <a:xfrm>
              <a:off x="1065396" y="632414"/>
              <a:ext cx="2860039" cy="1542110"/>
            </a:xfrm>
            <a:prstGeom prst="rect">
              <a:avLst/>
            </a:prstGeom>
            <a:solidFill>
              <a:srgbClr val="244C89"/>
            </a:solidFill>
            <a:ln>
              <a:noFill/>
            </a:ln>
            <a:effectLst>
              <a:outerShdw blurRad="444500" dist="2540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25" name="矩形 24"/>
            <p:cNvSpPr/>
            <p:nvPr/>
          </p:nvSpPr>
          <p:spPr>
            <a:xfrm>
              <a:off x="1194797" y="749939"/>
              <a:ext cx="2601237" cy="1307060"/>
            </a:xfrm>
            <a:prstGeom prst="rect">
              <a:avLst/>
            </a:prstGeom>
            <a:noFill/>
            <a:ln w="25400">
              <a:solidFill>
                <a:schemeClr val="bg1"/>
              </a:solidFill>
            </a:ln>
            <a:effectLst>
              <a:outerShdw blurRad="444500" dist="2540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21" name="文本框 20"/>
            <p:cNvSpPr txBox="1"/>
            <p:nvPr/>
          </p:nvSpPr>
          <p:spPr>
            <a:xfrm>
              <a:off x="944370" y="1388963"/>
              <a:ext cx="2792383" cy="612542"/>
            </a:xfrm>
            <a:prstGeom prst="rect">
              <a:avLst/>
            </a:prstGeom>
            <a:noFill/>
          </p:spPr>
          <p:txBody>
            <a:bodyPr wrap="square" rtlCol="0">
              <a:spAutoFit/>
              <a:scene3d>
                <a:camera prst="orthographicFront"/>
                <a:lightRig rig="threePt" dir="t"/>
              </a:scene3d>
              <a:sp3d contourW="12700"/>
            </a:bodyPr>
            <a:lstStyle/>
            <a:p>
              <a:pPr algn="r">
                <a:defRPr/>
              </a:pPr>
              <a:r>
                <a:rPr lang="en-US" altLang="zh-CN" sz="3465" dirty="0">
                  <a:solidFill>
                    <a:schemeClr val="bg1"/>
                  </a:solidFill>
                  <a:latin typeface="思源黑体" panose="020B0500000000000000" pitchFamily="34" charset="-122"/>
                  <a:ea typeface="思源黑体" panose="020B0500000000000000" pitchFamily="34" charset="-122"/>
                </a:rPr>
                <a:t>CONTENT</a:t>
              </a:r>
              <a:endParaRPr lang="zh-CN" altLang="en-US" sz="3465" dirty="0">
                <a:solidFill>
                  <a:schemeClr val="bg1"/>
                </a:solidFill>
                <a:latin typeface="思源黑体" panose="020B0500000000000000" pitchFamily="34" charset="-122"/>
                <a:ea typeface="思源黑体" panose="020B0500000000000000" pitchFamily="34" charset="-122"/>
              </a:endParaRPr>
            </a:p>
          </p:txBody>
        </p:sp>
        <p:sp>
          <p:nvSpPr>
            <p:cNvPr id="32" name="文本框 31"/>
            <p:cNvSpPr txBox="1"/>
            <p:nvPr/>
          </p:nvSpPr>
          <p:spPr>
            <a:xfrm>
              <a:off x="2229307" y="849517"/>
              <a:ext cx="1490820" cy="652579"/>
            </a:xfrm>
            <a:prstGeom prst="rect">
              <a:avLst/>
            </a:prstGeom>
            <a:noFill/>
          </p:spPr>
          <p:txBody>
            <a:bodyPr wrap="square" rtlCol="0">
              <a:spAutoFit/>
              <a:scene3d>
                <a:camera prst="orthographicFront"/>
                <a:lightRig rig="threePt" dir="t"/>
              </a:scene3d>
              <a:sp3d contourW="12700"/>
            </a:bodyPr>
            <a:lstStyle/>
            <a:p>
              <a:pPr algn="r">
                <a:defRPr/>
              </a:pPr>
              <a:r>
                <a:rPr lang="zh-CN" altLang="en-US" sz="3735" b="1" dirty="0">
                  <a:solidFill>
                    <a:schemeClr val="bg1"/>
                  </a:solidFill>
                  <a:latin typeface="思源黑体" panose="020B0500000000000000" pitchFamily="34" charset="-122"/>
                  <a:ea typeface="思源黑体" panose="020B0500000000000000" pitchFamily="34" charset="-122"/>
                </a:rPr>
                <a:t>目 录</a:t>
              </a:r>
            </a:p>
          </p:txBody>
        </p:sp>
      </p:grpSp>
      <p:grpSp>
        <p:nvGrpSpPr>
          <p:cNvPr id="30" name="组合 29"/>
          <p:cNvGrpSpPr/>
          <p:nvPr/>
        </p:nvGrpSpPr>
        <p:grpSpPr>
          <a:xfrm>
            <a:off x="5666182" y="1813068"/>
            <a:ext cx="4890672" cy="576262"/>
            <a:chOff x="5714354" y="1664538"/>
            <a:chExt cx="4890672" cy="576262"/>
          </a:xfrm>
        </p:grpSpPr>
        <p:grpSp>
          <p:nvGrpSpPr>
            <p:cNvPr id="37" name="组合 36"/>
            <p:cNvGrpSpPr/>
            <p:nvPr/>
          </p:nvGrpSpPr>
          <p:grpSpPr>
            <a:xfrm>
              <a:off x="5714354" y="1664538"/>
              <a:ext cx="4752975" cy="576262"/>
              <a:chOff x="4753236" y="2069839"/>
              <a:chExt cx="4752975" cy="576262"/>
            </a:xfrm>
          </p:grpSpPr>
          <p:grpSp>
            <p:nvGrpSpPr>
              <p:cNvPr id="52" name="组合 21"/>
              <p:cNvGrpSpPr/>
              <p:nvPr/>
            </p:nvGrpSpPr>
            <p:grpSpPr bwMode="auto">
              <a:xfrm>
                <a:off x="4753236" y="2069839"/>
                <a:ext cx="576262" cy="576262"/>
                <a:chOff x="6170389" y="2579551"/>
                <a:chExt cx="576064" cy="576064"/>
              </a:xfrm>
            </p:grpSpPr>
            <p:sp>
              <p:nvSpPr>
                <p:cNvPr id="57" name="圆角矩形 10"/>
                <p:cNvSpPr>
                  <a:spLocks noChangeArrowheads="1"/>
                </p:cNvSpPr>
                <p:nvPr/>
              </p:nvSpPr>
              <p:spPr bwMode="auto">
                <a:xfrm>
                  <a:off x="6170389" y="2579551"/>
                  <a:ext cx="576064" cy="576064"/>
                </a:xfrm>
                <a:prstGeom prst="roundRect">
                  <a:avLst>
                    <a:gd name="adj" fmla="val 16667"/>
                  </a:avLst>
                </a:prstGeom>
                <a:solidFill>
                  <a:srgbClr val="244C89"/>
                </a:solidFill>
                <a:ln>
                  <a:noFill/>
                </a:ln>
                <a:extLst>
                  <a:ext uri="{91240B29-F687-4F45-9708-019B960494DF}">
                    <a14:hiddenLine xmlns:a14="http://schemas.microsoft.com/office/drawing/2010/main" w="9525">
                      <a:solidFill>
                        <a:srgbClr val="000000"/>
                      </a:solidFill>
                      <a:round/>
                    </a14:hiddenLine>
                  </a:ext>
                </a:extLst>
              </p:spPr>
              <p:txBody>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fontAlgn="base">
                    <a:lnSpc>
                      <a:spcPct val="120000"/>
                    </a:lnSpc>
                    <a:spcBef>
                      <a:spcPct val="0"/>
                    </a:spcBef>
                    <a:spcAft>
                      <a:spcPct val="0"/>
                    </a:spcAft>
                    <a:buFontTx/>
                    <a:buNone/>
                  </a:pPr>
                  <a:endParaRPr lang="zh-CN" altLang="en-US" sz="1800" dirty="0">
                    <a:solidFill>
                      <a:srgbClr val="313D51"/>
                    </a:solidFill>
                    <a:latin typeface="思源黑体" panose="020B0500000000000000" pitchFamily="34" charset="-122"/>
                    <a:ea typeface="宋体" panose="02010600030101010101" pitchFamily="2" charset="-122"/>
                  </a:endParaRPr>
                </a:p>
              </p:txBody>
            </p:sp>
            <p:sp>
              <p:nvSpPr>
                <p:cNvPr id="58" name="Freeform 27"/>
                <p:cNvSpPr>
                  <a:spLocks noEditPoints="1"/>
                </p:cNvSpPr>
                <p:nvPr/>
              </p:nvSpPr>
              <p:spPr bwMode="auto">
                <a:xfrm>
                  <a:off x="6344742" y="2711328"/>
                  <a:ext cx="312142" cy="334857"/>
                </a:xfrm>
                <a:custGeom>
                  <a:avLst/>
                  <a:gdLst>
                    <a:gd name="T0" fmla="*/ 2147483646 w 812"/>
                    <a:gd name="T1" fmla="*/ 0 h 858"/>
                    <a:gd name="T2" fmla="*/ 2147483646 w 812"/>
                    <a:gd name="T3" fmla="*/ 2147483646 h 858"/>
                    <a:gd name="T4" fmla="*/ 2147483646 w 812"/>
                    <a:gd name="T5" fmla="*/ 2147483646 h 858"/>
                    <a:gd name="T6" fmla="*/ 2147483646 w 812"/>
                    <a:gd name="T7" fmla="*/ 2147483646 h 858"/>
                    <a:gd name="T8" fmla="*/ 2147483646 w 812"/>
                    <a:gd name="T9" fmla="*/ 2147483646 h 858"/>
                    <a:gd name="T10" fmla="*/ 2147483646 w 812"/>
                    <a:gd name="T11" fmla="*/ 2147483646 h 858"/>
                    <a:gd name="T12" fmla="*/ 2147483646 w 812"/>
                    <a:gd name="T13" fmla="*/ 2147483646 h 858"/>
                    <a:gd name="T14" fmla="*/ 2147483646 w 812"/>
                    <a:gd name="T15" fmla="*/ 2147483646 h 858"/>
                    <a:gd name="T16" fmla="*/ 0 w 812"/>
                    <a:gd name="T17" fmla="*/ 2147483646 h 858"/>
                    <a:gd name="T18" fmla="*/ 2147483646 w 812"/>
                    <a:gd name="T19" fmla="*/ 2147483646 h 858"/>
                    <a:gd name="T20" fmla="*/ 2147483646 w 812"/>
                    <a:gd name="T21" fmla="*/ 2147483646 h 858"/>
                    <a:gd name="T22" fmla="*/ 2147483646 w 812"/>
                    <a:gd name="T23" fmla="*/ 2147483646 h 858"/>
                    <a:gd name="T24" fmla="*/ 2147483646 w 812"/>
                    <a:gd name="T25" fmla="*/ 2147483646 h 858"/>
                    <a:gd name="T26" fmla="*/ 2147483646 w 812"/>
                    <a:gd name="T27" fmla="*/ 2147483646 h 858"/>
                    <a:gd name="T28" fmla="*/ 2147483646 w 812"/>
                    <a:gd name="T29" fmla="*/ 2147483646 h 858"/>
                    <a:gd name="T30" fmla="*/ 2147483646 w 812"/>
                    <a:gd name="T31" fmla="*/ 2147483646 h 858"/>
                    <a:gd name="T32" fmla="*/ 2147483646 w 812"/>
                    <a:gd name="T33" fmla="*/ 2147483646 h 858"/>
                    <a:gd name="T34" fmla="*/ 2147483646 w 812"/>
                    <a:gd name="T35" fmla="*/ 2147483646 h 858"/>
                    <a:gd name="T36" fmla="*/ 2147483646 w 812"/>
                    <a:gd name="T37" fmla="*/ 2147483646 h 858"/>
                    <a:gd name="T38" fmla="*/ 2147483646 w 812"/>
                    <a:gd name="T39" fmla="*/ 2147483646 h 858"/>
                    <a:gd name="T40" fmla="*/ 2147483646 w 812"/>
                    <a:gd name="T41" fmla="*/ 2147483646 h 858"/>
                    <a:gd name="T42" fmla="*/ 2147483646 w 812"/>
                    <a:gd name="T43" fmla="*/ 2147483646 h 858"/>
                    <a:gd name="T44" fmla="*/ 2147483646 w 812"/>
                    <a:gd name="T45" fmla="*/ 2147483646 h 858"/>
                    <a:gd name="T46" fmla="*/ 2147483646 w 812"/>
                    <a:gd name="T47" fmla="*/ 2147483646 h 858"/>
                    <a:gd name="T48" fmla="*/ 2147483646 w 812"/>
                    <a:gd name="T49" fmla="*/ 2147483646 h 858"/>
                    <a:gd name="T50" fmla="*/ 2147483646 w 812"/>
                    <a:gd name="T51" fmla="*/ 2147483646 h 858"/>
                    <a:gd name="T52" fmla="*/ 2147483646 w 812"/>
                    <a:gd name="T53" fmla="*/ 2147483646 h 858"/>
                    <a:gd name="T54" fmla="*/ 2147483646 w 812"/>
                    <a:gd name="T55" fmla="*/ 2147483646 h 858"/>
                    <a:gd name="T56" fmla="*/ 2147483646 w 812"/>
                    <a:gd name="T57" fmla="*/ 2147483646 h 858"/>
                    <a:gd name="T58" fmla="*/ 2147483646 w 812"/>
                    <a:gd name="T59" fmla="*/ 2147483646 h 858"/>
                    <a:gd name="T60" fmla="*/ 2147483646 w 812"/>
                    <a:gd name="T61" fmla="*/ 2147483646 h 858"/>
                    <a:gd name="T62" fmla="*/ 2147483646 w 812"/>
                    <a:gd name="T63" fmla="*/ 2147483646 h 858"/>
                    <a:gd name="T64" fmla="*/ 2147483646 w 812"/>
                    <a:gd name="T65" fmla="*/ 2147483646 h 858"/>
                    <a:gd name="T66" fmla="*/ 2147483646 w 812"/>
                    <a:gd name="T67" fmla="*/ 2147483646 h 858"/>
                    <a:gd name="T68" fmla="*/ 2147483646 w 812"/>
                    <a:gd name="T69" fmla="*/ 2147483646 h 85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812" h="858">
                      <a:moveTo>
                        <a:pt x="179" y="0"/>
                      </a:moveTo>
                      <a:lnTo>
                        <a:pt x="507" y="0"/>
                      </a:lnTo>
                      <a:cubicBezTo>
                        <a:pt x="569" y="0"/>
                        <a:pt x="620" y="51"/>
                        <a:pt x="620" y="113"/>
                      </a:cubicBezTo>
                      <a:lnTo>
                        <a:pt x="620" y="264"/>
                      </a:lnTo>
                      <a:cubicBezTo>
                        <a:pt x="584" y="292"/>
                        <a:pt x="563" y="318"/>
                        <a:pt x="535" y="356"/>
                      </a:cubicBezTo>
                      <a:lnTo>
                        <a:pt x="535" y="113"/>
                      </a:lnTo>
                      <a:cubicBezTo>
                        <a:pt x="535" y="98"/>
                        <a:pt x="522" y="85"/>
                        <a:pt x="507" y="85"/>
                      </a:cubicBezTo>
                      <a:lnTo>
                        <a:pt x="247" y="85"/>
                      </a:lnTo>
                      <a:lnTo>
                        <a:pt x="247" y="204"/>
                      </a:lnTo>
                      <a:cubicBezTo>
                        <a:pt x="247" y="216"/>
                        <a:pt x="237" y="226"/>
                        <a:pt x="225" y="226"/>
                      </a:cubicBezTo>
                      <a:lnTo>
                        <a:pt x="86" y="226"/>
                      </a:lnTo>
                      <a:lnTo>
                        <a:pt x="86" y="643"/>
                      </a:lnTo>
                      <a:cubicBezTo>
                        <a:pt x="86" y="658"/>
                        <a:pt x="98" y="670"/>
                        <a:pt x="113" y="670"/>
                      </a:cubicBezTo>
                      <a:lnTo>
                        <a:pt x="375" y="670"/>
                      </a:lnTo>
                      <a:cubicBezTo>
                        <a:pt x="366" y="699"/>
                        <a:pt x="358" y="727"/>
                        <a:pt x="353" y="756"/>
                      </a:cubicBezTo>
                      <a:lnTo>
                        <a:pt x="113" y="756"/>
                      </a:lnTo>
                      <a:cubicBezTo>
                        <a:pt x="51" y="756"/>
                        <a:pt x="0" y="705"/>
                        <a:pt x="0" y="643"/>
                      </a:cubicBezTo>
                      <a:lnTo>
                        <a:pt x="0" y="178"/>
                      </a:lnTo>
                      <a:lnTo>
                        <a:pt x="179" y="0"/>
                      </a:lnTo>
                      <a:close/>
                      <a:moveTo>
                        <a:pt x="721" y="277"/>
                      </a:moveTo>
                      <a:cubicBezTo>
                        <a:pt x="733" y="283"/>
                        <a:pt x="740" y="295"/>
                        <a:pt x="743" y="310"/>
                      </a:cubicBezTo>
                      <a:cubicBezTo>
                        <a:pt x="765" y="316"/>
                        <a:pt x="786" y="330"/>
                        <a:pt x="802" y="358"/>
                      </a:cubicBezTo>
                      <a:cubicBezTo>
                        <a:pt x="812" y="382"/>
                        <a:pt x="808" y="417"/>
                        <a:pt x="794" y="442"/>
                      </a:cubicBezTo>
                      <a:cubicBezTo>
                        <a:pt x="770" y="487"/>
                        <a:pt x="736" y="543"/>
                        <a:pt x="707" y="588"/>
                      </a:cubicBezTo>
                      <a:cubicBezTo>
                        <a:pt x="688" y="595"/>
                        <a:pt x="692" y="556"/>
                        <a:pt x="699" y="546"/>
                      </a:cubicBezTo>
                      <a:cubicBezTo>
                        <a:pt x="723" y="510"/>
                        <a:pt x="743" y="477"/>
                        <a:pt x="762" y="413"/>
                      </a:cubicBezTo>
                      <a:cubicBezTo>
                        <a:pt x="766" y="382"/>
                        <a:pt x="752" y="368"/>
                        <a:pt x="743" y="355"/>
                      </a:cubicBezTo>
                      <a:cubicBezTo>
                        <a:pt x="742" y="358"/>
                        <a:pt x="742" y="360"/>
                        <a:pt x="741" y="363"/>
                      </a:cubicBezTo>
                      <a:cubicBezTo>
                        <a:pt x="723" y="355"/>
                        <a:pt x="706" y="346"/>
                        <a:pt x="688" y="337"/>
                      </a:cubicBezTo>
                      <a:cubicBezTo>
                        <a:pt x="670" y="327"/>
                        <a:pt x="653" y="314"/>
                        <a:pt x="636" y="302"/>
                      </a:cubicBezTo>
                      <a:cubicBezTo>
                        <a:pt x="669" y="274"/>
                        <a:pt x="698" y="264"/>
                        <a:pt x="721" y="277"/>
                      </a:cubicBezTo>
                      <a:close/>
                      <a:moveTo>
                        <a:pt x="734" y="395"/>
                      </a:moveTo>
                      <a:cubicBezTo>
                        <a:pt x="719" y="445"/>
                        <a:pt x="690" y="508"/>
                        <a:pt x="649" y="579"/>
                      </a:cubicBezTo>
                      <a:cubicBezTo>
                        <a:pt x="628" y="615"/>
                        <a:pt x="604" y="650"/>
                        <a:pt x="580" y="681"/>
                      </a:cubicBezTo>
                      <a:cubicBezTo>
                        <a:pt x="557" y="670"/>
                        <a:pt x="535" y="658"/>
                        <a:pt x="512" y="646"/>
                      </a:cubicBezTo>
                      <a:cubicBezTo>
                        <a:pt x="488" y="633"/>
                        <a:pt x="465" y="617"/>
                        <a:pt x="442" y="601"/>
                      </a:cubicBezTo>
                      <a:cubicBezTo>
                        <a:pt x="457" y="565"/>
                        <a:pt x="475" y="527"/>
                        <a:pt x="496" y="491"/>
                      </a:cubicBezTo>
                      <a:cubicBezTo>
                        <a:pt x="536" y="420"/>
                        <a:pt x="576" y="363"/>
                        <a:pt x="612" y="325"/>
                      </a:cubicBezTo>
                      <a:cubicBezTo>
                        <a:pt x="631" y="338"/>
                        <a:pt x="650" y="351"/>
                        <a:pt x="671" y="363"/>
                      </a:cubicBezTo>
                      <a:cubicBezTo>
                        <a:pt x="691" y="375"/>
                        <a:pt x="712" y="384"/>
                        <a:pt x="734" y="395"/>
                      </a:cubicBezTo>
                      <a:close/>
                      <a:moveTo>
                        <a:pt x="560" y="707"/>
                      </a:moveTo>
                      <a:cubicBezTo>
                        <a:pt x="486" y="797"/>
                        <a:pt x="410" y="858"/>
                        <a:pt x="392" y="848"/>
                      </a:cubicBezTo>
                      <a:cubicBezTo>
                        <a:pt x="375" y="838"/>
                        <a:pt x="389" y="742"/>
                        <a:pt x="430" y="632"/>
                      </a:cubicBezTo>
                      <a:cubicBezTo>
                        <a:pt x="451" y="645"/>
                        <a:pt x="472" y="659"/>
                        <a:pt x="494" y="672"/>
                      </a:cubicBezTo>
                      <a:cubicBezTo>
                        <a:pt x="516" y="685"/>
                        <a:pt x="538" y="695"/>
                        <a:pt x="560" y="707"/>
                      </a:cubicBezTo>
                      <a:close/>
                      <a:moveTo>
                        <a:pt x="294" y="149"/>
                      </a:moveTo>
                      <a:lnTo>
                        <a:pt x="482" y="149"/>
                      </a:lnTo>
                      <a:lnTo>
                        <a:pt x="482" y="193"/>
                      </a:lnTo>
                      <a:lnTo>
                        <a:pt x="294" y="193"/>
                      </a:lnTo>
                      <a:lnTo>
                        <a:pt x="294" y="149"/>
                      </a:lnTo>
                      <a:close/>
                      <a:moveTo>
                        <a:pt x="148" y="437"/>
                      </a:moveTo>
                      <a:lnTo>
                        <a:pt x="258" y="437"/>
                      </a:lnTo>
                      <a:lnTo>
                        <a:pt x="258" y="480"/>
                      </a:lnTo>
                      <a:lnTo>
                        <a:pt x="148" y="480"/>
                      </a:lnTo>
                      <a:lnTo>
                        <a:pt x="148" y="437"/>
                      </a:lnTo>
                      <a:close/>
                      <a:moveTo>
                        <a:pt x="148" y="337"/>
                      </a:moveTo>
                      <a:lnTo>
                        <a:pt x="482" y="337"/>
                      </a:lnTo>
                      <a:lnTo>
                        <a:pt x="482" y="381"/>
                      </a:lnTo>
                      <a:lnTo>
                        <a:pt x="148" y="381"/>
                      </a:lnTo>
                      <a:lnTo>
                        <a:pt x="148" y="337"/>
                      </a:lnTo>
                      <a:close/>
                      <a:moveTo>
                        <a:pt x="148" y="245"/>
                      </a:moveTo>
                      <a:lnTo>
                        <a:pt x="482" y="245"/>
                      </a:lnTo>
                      <a:lnTo>
                        <a:pt x="482" y="288"/>
                      </a:lnTo>
                      <a:lnTo>
                        <a:pt x="148" y="288"/>
                      </a:lnTo>
                      <a:lnTo>
                        <a:pt x="148" y="245"/>
                      </a:lnTo>
                      <a:close/>
                      <a:moveTo>
                        <a:pt x="111" y="187"/>
                      </a:moveTo>
                      <a:lnTo>
                        <a:pt x="193" y="187"/>
                      </a:lnTo>
                      <a:cubicBezTo>
                        <a:pt x="201" y="187"/>
                        <a:pt x="208" y="181"/>
                        <a:pt x="208" y="173"/>
                      </a:cubicBezTo>
                      <a:lnTo>
                        <a:pt x="208" y="91"/>
                      </a:lnTo>
                      <a:lnTo>
                        <a:pt x="111" y="187"/>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0" fontAlgn="base" hangingPunct="0">
                    <a:lnSpc>
                      <a:spcPct val="120000"/>
                    </a:lnSpc>
                    <a:spcBef>
                      <a:spcPct val="0"/>
                    </a:spcBef>
                    <a:spcAft>
                      <a:spcPct val="0"/>
                    </a:spcAft>
                  </a:pPr>
                  <a:endParaRPr lang="zh-CN" altLang="en-US" dirty="0">
                    <a:solidFill>
                      <a:srgbClr val="313D51"/>
                    </a:solidFill>
                    <a:latin typeface="思源黑体" panose="020B0500000000000000" pitchFamily="34" charset="-122"/>
                    <a:ea typeface="宋体" panose="02010600030101010101" pitchFamily="2" charset="-122"/>
                  </a:endParaRPr>
                </a:p>
              </p:txBody>
            </p:sp>
          </p:grpSp>
          <p:sp>
            <p:nvSpPr>
              <p:cNvPr id="55" name="Rectangle 14"/>
              <p:cNvSpPr>
                <a:spLocks noChangeArrowheads="1"/>
              </p:cNvSpPr>
              <p:nvPr/>
            </p:nvSpPr>
            <p:spPr bwMode="auto">
              <a:xfrm>
                <a:off x="5581874" y="2234939"/>
                <a:ext cx="686726" cy="270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fontAlgn="base">
                  <a:lnSpc>
                    <a:spcPct val="120000"/>
                  </a:lnSpc>
                  <a:spcBef>
                    <a:spcPct val="0"/>
                  </a:spcBef>
                  <a:spcAft>
                    <a:spcPct val="0"/>
                  </a:spcAft>
                  <a:buFontTx/>
                  <a:buNone/>
                </a:pPr>
                <a:r>
                  <a:rPr lang="zh-CN" altLang="en-US" sz="1600" b="1" dirty="0">
                    <a:solidFill>
                      <a:srgbClr val="313D51"/>
                    </a:solidFill>
                    <a:latin typeface="思源黑体" panose="020B0500000000000000" pitchFamily="34" charset="-122"/>
                    <a:ea typeface="思源黑体" panose="020B0500000000000000" pitchFamily="34" charset="-122"/>
                  </a:rPr>
                  <a:t>PART 1</a:t>
                </a:r>
                <a:endParaRPr lang="zh-CN" altLang="en-US" sz="1800" b="1" dirty="0">
                  <a:solidFill>
                    <a:srgbClr val="313D51"/>
                  </a:solidFill>
                  <a:latin typeface="思源黑体" panose="020B0500000000000000" pitchFamily="34" charset="-122"/>
                  <a:ea typeface="思源黑体" panose="020B0500000000000000" pitchFamily="34" charset="-122"/>
                </a:endParaRPr>
              </a:p>
            </p:txBody>
          </p:sp>
          <p:sp>
            <p:nvSpPr>
              <p:cNvPr id="56" name="TextBox 59"/>
              <p:cNvSpPr txBox="1">
                <a:spLocks noChangeArrowheads="1"/>
              </p:cNvSpPr>
              <p:nvPr/>
            </p:nvSpPr>
            <p:spPr bwMode="auto">
              <a:xfrm>
                <a:off x="6566161" y="2152389"/>
                <a:ext cx="2940050" cy="430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fontAlgn="base">
                  <a:lnSpc>
                    <a:spcPct val="120000"/>
                  </a:lnSpc>
                  <a:spcBef>
                    <a:spcPct val="0"/>
                  </a:spcBef>
                  <a:spcAft>
                    <a:spcPct val="0"/>
                  </a:spcAft>
                  <a:buFontTx/>
                  <a:buNone/>
                </a:pPr>
                <a:r>
                  <a:rPr lang="zh-CN" altLang="en-US" b="1" dirty="0">
                    <a:solidFill>
                      <a:srgbClr val="001A60"/>
                    </a:solidFill>
                    <a:latin typeface="微软雅黑" panose="020B0503020204020204" pitchFamily="34" charset="-122"/>
                    <a:sym typeface="+mn-ea"/>
                  </a:rPr>
                  <a:t>项目实施过程概述</a:t>
                </a:r>
                <a:endParaRPr lang="zh-CN" altLang="en-US" b="1" dirty="0">
                  <a:solidFill>
                    <a:srgbClr val="313D51"/>
                  </a:solidFill>
                  <a:latin typeface="思源黑体" panose="020B0500000000000000" pitchFamily="34" charset="-122"/>
                  <a:ea typeface="思源黑体" panose="020B0500000000000000" pitchFamily="34" charset="-122"/>
                </a:endParaRPr>
              </a:p>
            </p:txBody>
          </p:sp>
        </p:grpSp>
        <p:grpSp>
          <p:nvGrpSpPr>
            <p:cNvPr id="38" name="组合 37"/>
            <p:cNvGrpSpPr/>
            <p:nvPr/>
          </p:nvGrpSpPr>
          <p:grpSpPr>
            <a:xfrm flipH="1">
              <a:off x="6433491" y="2147214"/>
              <a:ext cx="4171535" cy="80892"/>
              <a:chOff x="2272062" y="2596259"/>
              <a:chExt cx="4173708" cy="80934"/>
            </a:xfrm>
          </p:grpSpPr>
          <p:cxnSp>
            <p:nvCxnSpPr>
              <p:cNvPr id="39" name="直接连接符 38"/>
              <p:cNvCxnSpPr/>
              <p:nvPr/>
            </p:nvCxnSpPr>
            <p:spPr>
              <a:xfrm>
                <a:off x="2272062" y="2672770"/>
                <a:ext cx="4158716" cy="0"/>
              </a:xfrm>
              <a:prstGeom prst="line">
                <a:avLst/>
              </a:prstGeom>
              <a:noFill/>
              <a:ln w="19050" cap="flat" cmpd="sng" algn="ctr">
                <a:solidFill>
                  <a:sysClr val="window" lastClr="FFFFFF">
                    <a:lumMod val="75000"/>
                  </a:sysClr>
                </a:solidFill>
                <a:prstDash val="solid"/>
                <a:miter lim="800000"/>
              </a:ln>
              <a:effectLst/>
            </p:spPr>
          </p:cxnSp>
          <p:sp>
            <p:nvSpPr>
              <p:cNvPr id="51" name="矩形 50"/>
              <p:cNvSpPr/>
              <p:nvPr/>
            </p:nvSpPr>
            <p:spPr>
              <a:xfrm>
                <a:off x="5494740" y="2596259"/>
                <a:ext cx="951030" cy="80934"/>
              </a:xfrm>
              <a:prstGeom prst="rect">
                <a:avLst/>
              </a:prstGeom>
              <a:solidFill>
                <a:srgbClr val="244C89"/>
              </a:solidFill>
              <a:ln w="12700" cap="flat" cmpd="sng" algn="ctr">
                <a:noFill/>
                <a:prstDash val="solid"/>
                <a:miter lim="800000"/>
              </a:ln>
              <a:effectLst/>
            </p:spPr>
            <p:txBody>
              <a:bodyPr rtlCol="0" anchor="ctr"/>
              <a:lstStyle/>
              <a:p>
                <a:pPr algn="ctr" defTabSz="913765">
                  <a:lnSpc>
                    <a:spcPct val="120000"/>
                  </a:lnSpc>
                  <a:defRPr/>
                </a:pPr>
                <a:endParaRPr lang="zh-CN" altLang="en-US" sz="1800" kern="0">
                  <a:solidFill>
                    <a:srgbClr val="313D51"/>
                  </a:solidFill>
                  <a:latin typeface="Calibri" panose="020F0502020204030204"/>
                  <a:ea typeface="宋体" panose="02010600030101010101" pitchFamily="2" charset="-122"/>
                </a:endParaRPr>
              </a:p>
            </p:txBody>
          </p:sp>
        </p:grpSp>
      </p:grpSp>
      <p:grpSp>
        <p:nvGrpSpPr>
          <p:cNvPr id="69" name="组合 68"/>
          <p:cNvGrpSpPr/>
          <p:nvPr/>
        </p:nvGrpSpPr>
        <p:grpSpPr>
          <a:xfrm>
            <a:off x="5714354" y="2852295"/>
            <a:ext cx="4965946" cy="576262"/>
            <a:chOff x="5714354" y="3382138"/>
            <a:chExt cx="4965946" cy="576262"/>
          </a:xfrm>
        </p:grpSpPr>
        <p:grpSp>
          <p:nvGrpSpPr>
            <p:cNvPr id="70" name="组合 69"/>
            <p:cNvGrpSpPr/>
            <p:nvPr/>
          </p:nvGrpSpPr>
          <p:grpSpPr>
            <a:xfrm>
              <a:off x="5714354" y="3382138"/>
              <a:ext cx="4965946" cy="576262"/>
              <a:chOff x="4753236" y="3654164"/>
              <a:chExt cx="4965946" cy="576262"/>
            </a:xfrm>
          </p:grpSpPr>
          <p:grpSp>
            <p:nvGrpSpPr>
              <p:cNvPr id="74" name="组合 23"/>
              <p:cNvGrpSpPr/>
              <p:nvPr/>
            </p:nvGrpSpPr>
            <p:grpSpPr bwMode="auto">
              <a:xfrm>
                <a:off x="4753236" y="3654164"/>
                <a:ext cx="576262" cy="576262"/>
                <a:chOff x="6170389" y="4163727"/>
                <a:chExt cx="576064" cy="576064"/>
              </a:xfrm>
            </p:grpSpPr>
            <p:sp>
              <p:nvSpPr>
                <p:cNvPr id="77" name="圆角矩形 12"/>
                <p:cNvSpPr>
                  <a:spLocks noChangeArrowheads="1"/>
                </p:cNvSpPr>
                <p:nvPr/>
              </p:nvSpPr>
              <p:spPr bwMode="auto">
                <a:xfrm>
                  <a:off x="6170389" y="4163727"/>
                  <a:ext cx="576064" cy="576064"/>
                </a:xfrm>
                <a:prstGeom prst="roundRect">
                  <a:avLst>
                    <a:gd name="adj" fmla="val 16667"/>
                  </a:avLst>
                </a:prstGeom>
                <a:solidFill>
                  <a:srgbClr val="244C89"/>
                </a:solidFill>
                <a:ln>
                  <a:noFill/>
                </a:ln>
                <a:extLst>
                  <a:ext uri="{91240B29-F687-4F45-9708-019B960494DF}">
                    <a14:hiddenLine xmlns:a14="http://schemas.microsoft.com/office/drawing/2010/main" w="9525">
                      <a:solidFill>
                        <a:srgbClr val="000000"/>
                      </a:solidFill>
                      <a:round/>
                    </a14:hiddenLine>
                  </a:ext>
                </a:extLst>
              </p:spPr>
              <p:txBody>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fontAlgn="base">
                    <a:lnSpc>
                      <a:spcPct val="120000"/>
                    </a:lnSpc>
                    <a:spcBef>
                      <a:spcPct val="0"/>
                    </a:spcBef>
                    <a:spcAft>
                      <a:spcPct val="0"/>
                    </a:spcAft>
                    <a:buFontTx/>
                    <a:buNone/>
                  </a:pPr>
                  <a:endParaRPr lang="zh-CN" altLang="en-US" sz="1800" dirty="0">
                    <a:solidFill>
                      <a:srgbClr val="313D51"/>
                    </a:solidFill>
                    <a:latin typeface="思源黑体" panose="020B0500000000000000" pitchFamily="34" charset="-122"/>
                    <a:ea typeface="宋体" panose="02010600030101010101" pitchFamily="2" charset="-122"/>
                  </a:endParaRPr>
                </a:p>
              </p:txBody>
            </p:sp>
            <p:sp>
              <p:nvSpPr>
                <p:cNvPr id="78" name="Freeform 12"/>
                <p:cNvSpPr>
                  <a:spLocks noEditPoints="1"/>
                </p:cNvSpPr>
                <p:nvPr/>
              </p:nvSpPr>
              <p:spPr bwMode="auto">
                <a:xfrm>
                  <a:off x="6278404" y="4253861"/>
                  <a:ext cx="378197" cy="364816"/>
                </a:xfrm>
                <a:custGeom>
                  <a:avLst/>
                  <a:gdLst>
                    <a:gd name="T0" fmla="*/ 2147483646 w 1022"/>
                    <a:gd name="T1" fmla="*/ 2147483646 h 973"/>
                    <a:gd name="T2" fmla="*/ 2147483646 w 1022"/>
                    <a:gd name="T3" fmla="*/ 2147483646 h 973"/>
                    <a:gd name="T4" fmla="*/ 2147483646 w 1022"/>
                    <a:gd name="T5" fmla="*/ 2147483646 h 973"/>
                    <a:gd name="T6" fmla="*/ 2147483646 w 1022"/>
                    <a:gd name="T7" fmla="*/ 2147483646 h 973"/>
                    <a:gd name="T8" fmla="*/ 2147483646 w 1022"/>
                    <a:gd name="T9" fmla="*/ 2147483646 h 973"/>
                    <a:gd name="T10" fmla="*/ 2147483646 w 1022"/>
                    <a:gd name="T11" fmla="*/ 2147483646 h 973"/>
                    <a:gd name="T12" fmla="*/ 2147483646 w 1022"/>
                    <a:gd name="T13" fmla="*/ 2147483646 h 973"/>
                    <a:gd name="T14" fmla="*/ 2147483646 w 1022"/>
                    <a:gd name="T15" fmla="*/ 2147483646 h 973"/>
                    <a:gd name="T16" fmla="*/ 2147483646 w 1022"/>
                    <a:gd name="T17" fmla="*/ 2147483646 h 973"/>
                    <a:gd name="T18" fmla="*/ 2147483646 w 1022"/>
                    <a:gd name="T19" fmla="*/ 2147483646 h 973"/>
                    <a:gd name="T20" fmla="*/ 2147483646 w 1022"/>
                    <a:gd name="T21" fmla="*/ 2147483646 h 973"/>
                    <a:gd name="T22" fmla="*/ 2147483646 w 1022"/>
                    <a:gd name="T23" fmla="*/ 2147483646 h 973"/>
                    <a:gd name="T24" fmla="*/ 2147483646 w 1022"/>
                    <a:gd name="T25" fmla="*/ 2147483646 h 973"/>
                    <a:gd name="T26" fmla="*/ 2147483646 w 1022"/>
                    <a:gd name="T27" fmla="*/ 2147483646 h 973"/>
                    <a:gd name="T28" fmla="*/ 2147483646 w 1022"/>
                    <a:gd name="T29" fmla="*/ 2147483646 h 973"/>
                    <a:gd name="T30" fmla="*/ 2147483646 w 1022"/>
                    <a:gd name="T31" fmla="*/ 2147483646 h 973"/>
                    <a:gd name="T32" fmla="*/ 2147483646 w 1022"/>
                    <a:gd name="T33" fmla="*/ 2147483646 h 973"/>
                    <a:gd name="T34" fmla="*/ 2147483646 w 1022"/>
                    <a:gd name="T35" fmla="*/ 2147483646 h 973"/>
                    <a:gd name="T36" fmla="*/ 2147483646 w 1022"/>
                    <a:gd name="T37" fmla="*/ 2147483646 h 973"/>
                    <a:gd name="T38" fmla="*/ 2147483646 w 1022"/>
                    <a:gd name="T39" fmla="*/ 2147483646 h 973"/>
                    <a:gd name="T40" fmla="*/ 2147483646 w 1022"/>
                    <a:gd name="T41" fmla="*/ 2147483646 h 973"/>
                    <a:gd name="T42" fmla="*/ 2147483646 w 1022"/>
                    <a:gd name="T43" fmla="*/ 2147483646 h 973"/>
                    <a:gd name="T44" fmla="*/ 2147483646 w 1022"/>
                    <a:gd name="T45" fmla="*/ 2147483646 h 973"/>
                    <a:gd name="T46" fmla="*/ 2147483646 w 1022"/>
                    <a:gd name="T47" fmla="*/ 2147483646 h 973"/>
                    <a:gd name="T48" fmla="*/ 2147483646 w 1022"/>
                    <a:gd name="T49" fmla="*/ 2147483646 h 973"/>
                    <a:gd name="T50" fmla="*/ 2147483646 w 1022"/>
                    <a:gd name="T51" fmla="*/ 2147483646 h 973"/>
                    <a:gd name="T52" fmla="*/ 2147483646 w 1022"/>
                    <a:gd name="T53" fmla="*/ 2147483646 h 973"/>
                    <a:gd name="T54" fmla="*/ 2147483646 w 1022"/>
                    <a:gd name="T55" fmla="*/ 2147483646 h 973"/>
                    <a:gd name="T56" fmla="*/ 2147483646 w 1022"/>
                    <a:gd name="T57" fmla="*/ 2147483646 h 973"/>
                    <a:gd name="T58" fmla="*/ 2147483646 w 1022"/>
                    <a:gd name="T59" fmla="*/ 2147483646 h 973"/>
                    <a:gd name="T60" fmla="*/ 2147483646 w 1022"/>
                    <a:gd name="T61" fmla="*/ 2147483646 h 973"/>
                    <a:gd name="T62" fmla="*/ 2147483646 w 1022"/>
                    <a:gd name="T63" fmla="*/ 2147483646 h 973"/>
                    <a:gd name="T64" fmla="*/ 2147483646 w 1022"/>
                    <a:gd name="T65" fmla="*/ 2147483646 h 973"/>
                    <a:gd name="T66" fmla="*/ 2147483646 w 1022"/>
                    <a:gd name="T67" fmla="*/ 2147483646 h 973"/>
                    <a:gd name="T68" fmla="*/ 2147483646 w 1022"/>
                    <a:gd name="T69" fmla="*/ 2147483646 h 973"/>
                    <a:gd name="T70" fmla="*/ 2147483646 w 1022"/>
                    <a:gd name="T71" fmla="*/ 2147483646 h 973"/>
                    <a:gd name="T72" fmla="*/ 2147483646 w 1022"/>
                    <a:gd name="T73" fmla="*/ 2147483646 h 973"/>
                    <a:gd name="T74" fmla="*/ 2147483646 w 1022"/>
                    <a:gd name="T75" fmla="*/ 2147483646 h 973"/>
                    <a:gd name="T76" fmla="*/ 2147483646 w 1022"/>
                    <a:gd name="T77" fmla="*/ 2147483646 h 973"/>
                    <a:gd name="T78" fmla="*/ 2147483646 w 1022"/>
                    <a:gd name="T79" fmla="*/ 2147483646 h 973"/>
                    <a:gd name="T80" fmla="*/ 2147483646 w 1022"/>
                    <a:gd name="T81" fmla="*/ 2147483646 h 973"/>
                    <a:gd name="T82" fmla="*/ 2147483646 w 1022"/>
                    <a:gd name="T83" fmla="*/ 2147483646 h 973"/>
                    <a:gd name="T84" fmla="*/ 2147483646 w 1022"/>
                    <a:gd name="T85" fmla="*/ 2147483646 h 973"/>
                    <a:gd name="T86" fmla="*/ 2147483646 w 1022"/>
                    <a:gd name="T87" fmla="*/ 2147483646 h 973"/>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022" h="973">
                      <a:moveTo>
                        <a:pt x="596" y="882"/>
                      </a:moveTo>
                      <a:lnTo>
                        <a:pt x="426" y="882"/>
                      </a:lnTo>
                      <a:cubicBezTo>
                        <a:pt x="414" y="882"/>
                        <a:pt x="403" y="892"/>
                        <a:pt x="403" y="904"/>
                      </a:cubicBezTo>
                      <a:cubicBezTo>
                        <a:pt x="403" y="916"/>
                        <a:pt x="414" y="926"/>
                        <a:pt x="426" y="926"/>
                      </a:cubicBezTo>
                      <a:lnTo>
                        <a:pt x="596" y="926"/>
                      </a:lnTo>
                      <a:cubicBezTo>
                        <a:pt x="609" y="926"/>
                        <a:pt x="619" y="916"/>
                        <a:pt x="619" y="904"/>
                      </a:cubicBezTo>
                      <a:cubicBezTo>
                        <a:pt x="619" y="892"/>
                        <a:pt x="609" y="882"/>
                        <a:pt x="596" y="882"/>
                      </a:cubicBezTo>
                      <a:close/>
                      <a:moveTo>
                        <a:pt x="596" y="813"/>
                      </a:moveTo>
                      <a:lnTo>
                        <a:pt x="596" y="813"/>
                      </a:lnTo>
                      <a:lnTo>
                        <a:pt x="426" y="813"/>
                      </a:lnTo>
                      <a:cubicBezTo>
                        <a:pt x="414" y="813"/>
                        <a:pt x="403" y="823"/>
                        <a:pt x="403" y="835"/>
                      </a:cubicBezTo>
                      <a:cubicBezTo>
                        <a:pt x="403" y="848"/>
                        <a:pt x="414" y="858"/>
                        <a:pt x="426" y="858"/>
                      </a:cubicBezTo>
                      <a:lnTo>
                        <a:pt x="596" y="858"/>
                      </a:lnTo>
                      <a:cubicBezTo>
                        <a:pt x="609" y="858"/>
                        <a:pt x="619" y="848"/>
                        <a:pt x="619" y="835"/>
                      </a:cubicBezTo>
                      <a:cubicBezTo>
                        <a:pt x="619" y="823"/>
                        <a:pt x="609" y="813"/>
                        <a:pt x="596" y="813"/>
                      </a:cubicBezTo>
                      <a:close/>
                      <a:moveTo>
                        <a:pt x="511" y="973"/>
                      </a:moveTo>
                      <a:lnTo>
                        <a:pt x="511" y="973"/>
                      </a:lnTo>
                      <a:lnTo>
                        <a:pt x="585" y="946"/>
                      </a:lnTo>
                      <a:lnTo>
                        <a:pt x="437" y="946"/>
                      </a:lnTo>
                      <a:lnTo>
                        <a:pt x="511" y="973"/>
                      </a:lnTo>
                      <a:close/>
                      <a:moveTo>
                        <a:pt x="514" y="261"/>
                      </a:moveTo>
                      <a:lnTo>
                        <a:pt x="514" y="261"/>
                      </a:lnTo>
                      <a:lnTo>
                        <a:pt x="508" y="261"/>
                      </a:lnTo>
                      <a:cubicBezTo>
                        <a:pt x="384" y="261"/>
                        <a:pt x="272" y="362"/>
                        <a:pt x="272" y="486"/>
                      </a:cubicBezTo>
                      <a:cubicBezTo>
                        <a:pt x="272" y="611"/>
                        <a:pt x="377" y="682"/>
                        <a:pt x="388" y="721"/>
                      </a:cubicBezTo>
                      <a:cubicBezTo>
                        <a:pt x="398" y="759"/>
                        <a:pt x="388" y="778"/>
                        <a:pt x="416" y="787"/>
                      </a:cubicBezTo>
                      <a:cubicBezTo>
                        <a:pt x="444" y="796"/>
                        <a:pt x="508" y="794"/>
                        <a:pt x="508" y="794"/>
                      </a:cubicBezTo>
                      <a:lnTo>
                        <a:pt x="514" y="794"/>
                      </a:lnTo>
                      <a:cubicBezTo>
                        <a:pt x="514" y="794"/>
                        <a:pt x="578" y="796"/>
                        <a:pt x="606" y="787"/>
                      </a:cubicBezTo>
                      <a:cubicBezTo>
                        <a:pt x="634" y="778"/>
                        <a:pt x="624" y="759"/>
                        <a:pt x="634" y="721"/>
                      </a:cubicBezTo>
                      <a:cubicBezTo>
                        <a:pt x="645" y="682"/>
                        <a:pt x="750" y="611"/>
                        <a:pt x="750" y="486"/>
                      </a:cubicBezTo>
                      <a:cubicBezTo>
                        <a:pt x="750" y="362"/>
                        <a:pt x="638" y="261"/>
                        <a:pt x="514" y="261"/>
                      </a:cubicBezTo>
                      <a:close/>
                      <a:moveTo>
                        <a:pt x="201" y="527"/>
                      </a:moveTo>
                      <a:lnTo>
                        <a:pt x="201" y="527"/>
                      </a:lnTo>
                      <a:cubicBezTo>
                        <a:pt x="201" y="509"/>
                        <a:pt x="183" y="495"/>
                        <a:pt x="162" y="495"/>
                      </a:cubicBezTo>
                      <a:lnTo>
                        <a:pt x="39" y="495"/>
                      </a:lnTo>
                      <a:cubicBezTo>
                        <a:pt x="17" y="495"/>
                        <a:pt x="0" y="509"/>
                        <a:pt x="0" y="527"/>
                      </a:cubicBezTo>
                      <a:cubicBezTo>
                        <a:pt x="0" y="544"/>
                        <a:pt x="17" y="558"/>
                        <a:pt x="39" y="558"/>
                      </a:cubicBezTo>
                      <a:lnTo>
                        <a:pt x="162" y="558"/>
                      </a:lnTo>
                      <a:cubicBezTo>
                        <a:pt x="183" y="558"/>
                        <a:pt x="201" y="544"/>
                        <a:pt x="201" y="527"/>
                      </a:cubicBezTo>
                      <a:close/>
                      <a:moveTo>
                        <a:pt x="983" y="495"/>
                      </a:moveTo>
                      <a:lnTo>
                        <a:pt x="983" y="495"/>
                      </a:lnTo>
                      <a:lnTo>
                        <a:pt x="860" y="495"/>
                      </a:lnTo>
                      <a:cubicBezTo>
                        <a:pt x="839" y="495"/>
                        <a:pt x="822" y="509"/>
                        <a:pt x="822" y="527"/>
                      </a:cubicBezTo>
                      <a:cubicBezTo>
                        <a:pt x="822" y="544"/>
                        <a:pt x="839" y="558"/>
                        <a:pt x="860" y="558"/>
                      </a:cubicBezTo>
                      <a:lnTo>
                        <a:pt x="983" y="558"/>
                      </a:lnTo>
                      <a:cubicBezTo>
                        <a:pt x="1005" y="558"/>
                        <a:pt x="1022" y="544"/>
                        <a:pt x="1022" y="527"/>
                      </a:cubicBezTo>
                      <a:cubicBezTo>
                        <a:pt x="1022" y="509"/>
                        <a:pt x="1005" y="495"/>
                        <a:pt x="983" y="495"/>
                      </a:cubicBezTo>
                      <a:close/>
                      <a:moveTo>
                        <a:pt x="782" y="296"/>
                      </a:moveTo>
                      <a:lnTo>
                        <a:pt x="782" y="296"/>
                      </a:lnTo>
                      <a:lnTo>
                        <a:pt x="869" y="209"/>
                      </a:lnTo>
                      <a:cubicBezTo>
                        <a:pt x="885" y="194"/>
                        <a:pt x="887" y="172"/>
                        <a:pt x="874" y="159"/>
                      </a:cubicBezTo>
                      <a:cubicBezTo>
                        <a:pt x="862" y="147"/>
                        <a:pt x="839" y="149"/>
                        <a:pt x="824" y="164"/>
                      </a:cubicBezTo>
                      <a:lnTo>
                        <a:pt x="737" y="251"/>
                      </a:lnTo>
                      <a:cubicBezTo>
                        <a:pt x="722" y="266"/>
                        <a:pt x="720" y="289"/>
                        <a:pt x="732" y="301"/>
                      </a:cubicBezTo>
                      <a:cubicBezTo>
                        <a:pt x="745" y="314"/>
                        <a:pt x="767" y="311"/>
                        <a:pt x="782" y="296"/>
                      </a:cubicBezTo>
                      <a:close/>
                      <a:moveTo>
                        <a:pt x="508" y="201"/>
                      </a:moveTo>
                      <a:lnTo>
                        <a:pt x="508" y="201"/>
                      </a:lnTo>
                      <a:cubicBezTo>
                        <a:pt x="526" y="201"/>
                        <a:pt x="540" y="183"/>
                        <a:pt x="540" y="162"/>
                      </a:cubicBezTo>
                      <a:lnTo>
                        <a:pt x="540" y="39"/>
                      </a:lnTo>
                      <a:cubicBezTo>
                        <a:pt x="540" y="18"/>
                        <a:pt x="526" y="0"/>
                        <a:pt x="508" y="0"/>
                      </a:cubicBezTo>
                      <a:cubicBezTo>
                        <a:pt x="491" y="0"/>
                        <a:pt x="476" y="18"/>
                        <a:pt x="476" y="39"/>
                      </a:cubicBezTo>
                      <a:lnTo>
                        <a:pt x="476" y="162"/>
                      </a:lnTo>
                      <a:cubicBezTo>
                        <a:pt x="476" y="183"/>
                        <a:pt x="491" y="201"/>
                        <a:pt x="508" y="201"/>
                      </a:cubicBezTo>
                      <a:close/>
                      <a:moveTo>
                        <a:pt x="229" y="283"/>
                      </a:moveTo>
                      <a:lnTo>
                        <a:pt x="229" y="283"/>
                      </a:lnTo>
                      <a:cubicBezTo>
                        <a:pt x="244" y="299"/>
                        <a:pt x="267" y="301"/>
                        <a:pt x="279" y="288"/>
                      </a:cubicBezTo>
                      <a:cubicBezTo>
                        <a:pt x="292" y="276"/>
                        <a:pt x="289" y="254"/>
                        <a:pt x="274" y="238"/>
                      </a:cubicBezTo>
                      <a:lnTo>
                        <a:pt x="187" y="151"/>
                      </a:lnTo>
                      <a:cubicBezTo>
                        <a:pt x="172" y="136"/>
                        <a:pt x="149" y="134"/>
                        <a:pt x="137" y="146"/>
                      </a:cubicBezTo>
                      <a:cubicBezTo>
                        <a:pt x="125" y="159"/>
                        <a:pt x="127" y="181"/>
                        <a:pt x="142" y="196"/>
                      </a:cubicBezTo>
                      <a:lnTo>
                        <a:pt x="229" y="283"/>
                      </a:lnTo>
                      <a:close/>
                      <a:moveTo>
                        <a:pt x="240" y="756"/>
                      </a:moveTo>
                      <a:lnTo>
                        <a:pt x="240" y="756"/>
                      </a:lnTo>
                      <a:lnTo>
                        <a:pt x="153" y="843"/>
                      </a:lnTo>
                      <a:cubicBezTo>
                        <a:pt x="137" y="859"/>
                        <a:pt x="135" y="881"/>
                        <a:pt x="148" y="894"/>
                      </a:cubicBezTo>
                      <a:cubicBezTo>
                        <a:pt x="160" y="906"/>
                        <a:pt x="183" y="904"/>
                        <a:pt x="198" y="889"/>
                      </a:cubicBezTo>
                      <a:lnTo>
                        <a:pt x="285" y="802"/>
                      </a:lnTo>
                      <a:cubicBezTo>
                        <a:pt x="300" y="786"/>
                        <a:pt x="302" y="764"/>
                        <a:pt x="290" y="751"/>
                      </a:cubicBezTo>
                      <a:cubicBezTo>
                        <a:pt x="277" y="739"/>
                        <a:pt x="255" y="741"/>
                        <a:pt x="240" y="756"/>
                      </a:cubicBezTo>
                      <a:close/>
                      <a:moveTo>
                        <a:pt x="793" y="769"/>
                      </a:moveTo>
                      <a:lnTo>
                        <a:pt x="793" y="769"/>
                      </a:lnTo>
                      <a:cubicBezTo>
                        <a:pt x="778" y="754"/>
                        <a:pt x="755" y="752"/>
                        <a:pt x="743" y="764"/>
                      </a:cubicBezTo>
                      <a:cubicBezTo>
                        <a:pt x="731" y="777"/>
                        <a:pt x="733" y="799"/>
                        <a:pt x="748" y="814"/>
                      </a:cubicBezTo>
                      <a:lnTo>
                        <a:pt x="835" y="901"/>
                      </a:lnTo>
                      <a:cubicBezTo>
                        <a:pt x="850" y="916"/>
                        <a:pt x="873" y="919"/>
                        <a:pt x="885" y="906"/>
                      </a:cubicBezTo>
                      <a:cubicBezTo>
                        <a:pt x="897" y="894"/>
                        <a:pt x="895" y="871"/>
                        <a:pt x="880" y="856"/>
                      </a:cubicBezTo>
                      <a:lnTo>
                        <a:pt x="793" y="76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0" fontAlgn="base" hangingPunct="0">
                    <a:lnSpc>
                      <a:spcPct val="120000"/>
                    </a:lnSpc>
                    <a:spcBef>
                      <a:spcPct val="0"/>
                    </a:spcBef>
                    <a:spcAft>
                      <a:spcPct val="0"/>
                    </a:spcAft>
                  </a:pPr>
                  <a:endParaRPr lang="zh-CN" altLang="en-US" dirty="0">
                    <a:solidFill>
                      <a:srgbClr val="313D51"/>
                    </a:solidFill>
                    <a:latin typeface="思源黑体" panose="020B0500000000000000" pitchFamily="34" charset="-122"/>
                    <a:ea typeface="宋体" panose="02010600030101010101" pitchFamily="2" charset="-122"/>
                  </a:endParaRPr>
                </a:p>
              </p:txBody>
            </p:sp>
          </p:grpSp>
          <p:sp>
            <p:nvSpPr>
              <p:cNvPr id="75" name="Rectangle 14"/>
              <p:cNvSpPr>
                <a:spLocks noChangeArrowheads="1"/>
              </p:cNvSpPr>
              <p:nvPr/>
            </p:nvSpPr>
            <p:spPr bwMode="auto">
              <a:xfrm>
                <a:off x="5581874" y="3809739"/>
                <a:ext cx="728982" cy="2704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fontAlgn="base">
                  <a:lnSpc>
                    <a:spcPct val="120000"/>
                  </a:lnSpc>
                  <a:spcBef>
                    <a:spcPct val="0"/>
                  </a:spcBef>
                  <a:spcAft>
                    <a:spcPct val="0"/>
                  </a:spcAft>
                  <a:buFontTx/>
                  <a:buNone/>
                </a:pPr>
                <a:r>
                  <a:rPr lang="zh-CN" altLang="en-US" sz="1600" b="1" dirty="0">
                    <a:solidFill>
                      <a:srgbClr val="313D51"/>
                    </a:solidFill>
                    <a:latin typeface="思源黑体" panose="020B0500000000000000" pitchFamily="34" charset="-122"/>
                    <a:ea typeface="思源黑体" panose="020B0500000000000000" pitchFamily="34" charset="-122"/>
                  </a:rPr>
                  <a:t>PART </a:t>
                </a:r>
                <a:r>
                  <a:rPr lang="en-US" altLang="zh-CN" sz="1600" b="1" dirty="0">
                    <a:solidFill>
                      <a:srgbClr val="313D51"/>
                    </a:solidFill>
                    <a:latin typeface="思源黑体" panose="020B0500000000000000" pitchFamily="34" charset="-122"/>
                    <a:ea typeface="思源黑体" panose="020B0500000000000000" pitchFamily="34" charset="-122"/>
                  </a:rPr>
                  <a:t>2</a:t>
                </a:r>
                <a:endParaRPr lang="zh-CN" altLang="en-US" sz="1800" b="1" dirty="0">
                  <a:solidFill>
                    <a:srgbClr val="313D51"/>
                  </a:solidFill>
                  <a:latin typeface="思源黑体" panose="020B0500000000000000" pitchFamily="34" charset="-122"/>
                  <a:ea typeface="思源黑体" panose="020B0500000000000000" pitchFamily="34" charset="-122"/>
                </a:endParaRPr>
              </a:p>
            </p:txBody>
          </p:sp>
          <p:sp>
            <p:nvSpPr>
              <p:cNvPr id="76" name="TextBox 59"/>
              <p:cNvSpPr txBox="1">
                <a:spLocks noChangeArrowheads="1"/>
              </p:cNvSpPr>
              <p:nvPr/>
            </p:nvSpPr>
            <p:spPr bwMode="auto">
              <a:xfrm>
                <a:off x="6563232" y="3753633"/>
                <a:ext cx="3155950" cy="430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fontAlgn="base">
                  <a:lnSpc>
                    <a:spcPct val="120000"/>
                  </a:lnSpc>
                  <a:spcBef>
                    <a:spcPct val="0"/>
                  </a:spcBef>
                  <a:spcAft>
                    <a:spcPct val="0"/>
                  </a:spcAft>
                  <a:buFontTx/>
                  <a:buNone/>
                </a:pPr>
                <a:r>
                  <a:rPr lang="zh-CN" altLang="en-US" b="1" dirty="0">
                    <a:solidFill>
                      <a:srgbClr val="001A60"/>
                    </a:solidFill>
                    <a:latin typeface="微软雅黑" panose="020B0503020204020204" pitchFamily="34" charset="-122"/>
                    <a:sym typeface="+mn-ea"/>
                  </a:rPr>
                  <a:t>项目展示</a:t>
                </a:r>
                <a:endParaRPr lang="zh-CN" altLang="en-US" b="1" dirty="0">
                  <a:solidFill>
                    <a:srgbClr val="313D51"/>
                  </a:solidFill>
                  <a:latin typeface="思源黑体" panose="020B0500000000000000" pitchFamily="34" charset="-122"/>
                  <a:ea typeface="思源黑体" panose="020B0500000000000000" pitchFamily="34" charset="-122"/>
                </a:endParaRPr>
              </a:p>
            </p:txBody>
          </p:sp>
        </p:grpSp>
        <p:grpSp>
          <p:nvGrpSpPr>
            <p:cNvPr id="71" name="组合 70"/>
            <p:cNvGrpSpPr/>
            <p:nvPr/>
          </p:nvGrpSpPr>
          <p:grpSpPr>
            <a:xfrm flipH="1">
              <a:off x="6433491" y="3876848"/>
              <a:ext cx="4171535" cy="80892"/>
              <a:chOff x="2272062" y="2596259"/>
              <a:chExt cx="4173708" cy="80934"/>
            </a:xfrm>
          </p:grpSpPr>
          <p:cxnSp>
            <p:nvCxnSpPr>
              <p:cNvPr id="72" name="直接连接符 71"/>
              <p:cNvCxnSpPr/>
              <p:nvPr/>
            </p:nvCxnSpPr>
            <p:spPr>
              <a:xfrm>
                <a:off x="2272062" y="2672770"/>
                <a:ext cx="4158716" cy="0"/>
              </a:xfrm>
              <a:prstGeom prst="line">
                <a:avLst/>
              </a:prstGeom>
              <a:noFill/>
              <a:ln w="19050" cap="flat" cmpd="sng" algn="ctr">
                <a:solidFill>
                  <a:sysClr val="window" lastClr="FFFFFF">
                    <a:lumMod val="75000"/>
                  </a:sysClr>
                </a:solidFill>
                <a:prstDash val="solid"/>
                <a:miter lim="800000"/>
              </a:ln>
              <a:effectLst/>
            </p:spPr>
          </p:cxnSp>
          <p:sp>
            <p:nvSpPr>
              <p:cNvPr id="73" name="矩形 72"/>
              <p:cNvSpPr/>
              <p:nvPr/>
            </p:nvSpPr>
            <p:spPr>
              <a:xfrm>
                <a:off x="5494740" y="2596259"/>
                <a:ext cx="951030" cy="80934"/>
              </a:xfrm>
              <a:prstGeom prst="rect">
                <a:avLst/>
              </a:prstGeom>
              <a:solidFill>
                <a:srgbClr val="244C89"/>
              </a:solidFill>
              <a:ln w="12700" cap="flat" cmpd="sng" algn="ctr">
                <a:noFill/>
                <a:prstDash val="solid"/>
                <a:miter lim="800000"/>
              </a:ln>
              <a:effectLst/>
            </p:spPr>
            <p:txBody>
              <a:bodyPr rtlCol="0" anchor="ctr"/>
              <a:lstStyle/>
              <a:p>
                <a:pPr algn="ctr" defTabSz="913765">
                  <a:lnSpc>
                    <a:spcPct val="120000"/>
                  </a:lnSpc>
                  <a:defRPr/>
                </a:pPr>
                <a:endParaRPr lang="zh-CN" altLang="en-US" sz="1800" kern="0">
                  <a:solidFill>
                    <a:srgbClr val="313D51"/>
                  </a:solidFill>
                  <a:latin typeface="Calibri" panose="020F0502020204030204"/>
                  <a:ea typeface="宋体" panose="02010600030101010101" pitchFamily="2" charset="-122"/>
                </a:endParaRPr>
              </a:p>
            </p:txBody>
          </p:sp>
        </p:grpSp>
      </p:grpSp>
      <p:grpSp>
        <p:nvGrpSpPr>
          <p:cNvPr id="89" name="组合 88"/>
          <p:cNvGrpSpPr/>
          <p:nvPr/>
        </p:nvGrpSpPr>
        <p:grpSpPr>
          <a:xfrm>
            <a:off x="5719560" y="3900647"/>
            <a:ext cx="4890672" cy="578865"/>
            <a:chOff x="5714354" y="5108509"/>
            <a:chExt cx="4890672" cy="578865"/>
          </a:xfrm>
        </p:grpSpPr>
        <p:grpSp>
          <p:nvGrpSpPr>
            <p:cNvPr id="90" name="组合 89"/>
            <p:cNvGrpSpPr/>
            <p:nvPr/>
          </p:nvGrpSpPr>
          <p:grpSpPr>
            <a:xfrm>
              <a:off x="5714354" y="5108509"/>
              <a:ext cx="4752975" cy="576262"/>
              <a:chOff x="4753236" y="5238489"/>
              <a:chExt cx="4752975" cy="576262"/>
            </a:xfrm>
          </p:grpSpPr>
          <p:grpSp>
            <p:nvGrpSpPr>
              <p:cNvPr id="94" name="组合 25"/>
              <p:cNvGrpSpPr/>
              <p:nvPr/>
            </p:nvGrpSpPr>
            <p:grpSpPr bwMode="auto">
              <a:xfrm>
                <a:off x="4753236" y="5238489"/>
                <a:ext cx="576262" cy="576262"/>
                <a:chOff x="6170389" y="5747903"/>
                <a:chExt cx="576064" cy="576064"/>
              </a:xfrm>
            </p:grpSpPr>
            <p:sp>
              <p:nvSpPr>
                <p:cNvPr id="97" name="圆角矩形 14"/>
                <p:cNvSpPr>
                  <a:spLocks noChangeArrowheads="1"/>
                </p:cNvSpPr>
                <p:nvPr/>
              </p:nvSpPr>
              <p:spPr bwMode="auto">
                <a:xfrm>
                  <a:off x="6170389" y="5747903"/>
                  <a:ext cx="576064" cy="576064"/>
                </a:xfrm>
                <a:prstGeom prst="roundRect">
                  <a:avLst>
                    <a:gd name="adj" fmla="val 16667"/>
                  </a:avLst>
                </a:prstGeom>
                <a:solidFill>
                  <a:srgbClr val="244C89"/>
                </a:solidFill>
                <a:ln>
                  <a:noFill/>
                </a:ln>
                <a:extLst>
                  <a:ext uri="{91240B29-F687-4F45-9708-019B960494DF}">
                    <a14:hiddenLine xmlns:a14="http://schemas.microsoft.com/office/drawing/2010/main" w="9525">
                      <a:solidFill>
                        <a:srgbClr val="000000"/>
                      </a:solidFill>
                      <a:round/>
                    </a14:hiddenLine>
                  </a:ext>
                </a:extLst>
              </p:spPr>
              <p:txBody>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fontAlgn="base">
                    <a:lnSpc>
                      <a:spcPct val="120000"/>
                    </a:lnSpc>
                    <a:spcBef>
                      <a:spcPct val="0"/>
                    </a:spcBef>
                    <a:spcAft>
                      <a:spcPct val="0"/>
                    </a:spcAft>
                    <a:buFontTx/>
                    <a:buNone/>
                  </a:pPr>
                  <a:endParaRPr lang="zh-CN" altLang="en-US" sz="1800" dirty="0">
                    <a:solidFill>
                      <a:srgbClr val="313D51"/>
                    </a:solidFill>
                    <a:latin typeface="思源黑体" panose="020B0500000000000000" pitchFamily="34" charset="-122"/>
                    <a:ea typeface="宋体" panose="02010600030101010101" pitchFamily="2" charset="-122"/>
                  </a:endParaRPr>
                </a:p>
              </p:txBody>
            </p:sp>
            <p:sp>
              <p:nvSpPr>
                <p:cNvPr id="98" name="Freeform 28"/>
                <p:cNvSpPr>
                  <a:spLocks noEditPoints="1"/>
                </p:cNvSpPr>
                <p:nvPr/>
              </p:nvSpPr>
              <p:spPr bwMode="auto">
                <a:xfrm>
                  <a:off x="6293383" y="5910861"/>
                  <a:ext cx="295907" cy="250148"/>
                </a:xfrm>
                <a:custGeom>
                  <a:avLst/>
                  <a:gdLst>
                    <a:gd name="T0" fmla="*/ 2147483646 w 923"/>
                    <a:gd name="T1" fmla="*/ 0 h 771"/>
                    <a:gd name="T2" fmla="*/ 2147483646 w 923"/>
                    <a:gd name="T3" fmla="*/ 2147483646 h 771"/>
                    <a:gd name="T4" fmla="*/ 2147483646 w 923"/>
                    <a:gd name="T5" fmla="*/ 2147483646 h 771"/>
                    <a:gd name="T6" fmla="*/ 2147483646 w 923"/>
                    <a:gd name="T7" fmla="*/ 2147483646 h 771"/>
                    <a:gd name="T8" fmla="*/ 2147483646 w 923"/>
                    <a:gd name="T9" fmla="*/ 2147483646 h 771"/>
                    <a:gd name="T10" fmla="*/ 2147483646 w 923"/>
                    <a:gd name="T11" fmla="*/ 2147483646 h 771"/>
                    <a:gd name="T12" fmla="*/ 2147483646 w 923"/>
                    <a:gd name="T13" fmla="*/ 2147483646 h 771"/>
                    <a:gd name="T14" fmla="*/ 2147483646 w 923"/>
                    <a:gd name="T15" fmla="*/ 2147483646 h 771"/>
                    <a:gd name="T16" fmla="*/ 2147483646 w 923"/>
                    <a:gd name="T17" fmla="*/ 2147483646 h 771"/>
                    <a:gd name="T18" fmla="*/ 2147483646 w 923"/>
                    <a:gd name="T19" fmla="*/ 2147483646 h 771"/>
                    <a:gd name="T20" fmla="*/ 2147483646 w 923"/>
                    <a:gd name="T21" fmla="*/ 2147483646 h 771"/>
                    <a:gd name="T22" fmla="*/ 2147483646 w 923"/>
                    <a:gd name="T23" fmla="*/ 2147483646 h 771"/>
                    <a:gd name="T24" fmla="*/ 2147483646 w 923"/>
                    <a:gd name="T25" fmla="*/ 2147483646 h 771"/>
                    <a:gd name="T26" fmla="*/ 2147483646 w 923"/>
                    <a:gd name="T27" fmla="*/ 2147483646 h 771"/>
                    <a:gd name="T28" fmla="*/ 2147483646 w 923"/>
                    <a:gd name="T29" fmla="*/ 2147483646 h 771"/>
                    <a:gd name="T30" fmla="*/ 2147483646 w 923"/>
                    <a:gd name="T31" fmla="*/ 2147483646 h 771"/>
                    <a:gd name="T32" fmla="*/ 2147483646 w 923"/>
                    <a:gd name="T33" fmla="*/ 2147483646 h 771"/>
                    <a:gd name="T34" fmla="*/ 2147483646 w 923"/>
                    <a:gd name="T35" fmla="*/ 2147483646 h 771"/>
                    <a:gd name="T36" fmla="*/ 2147483646 w 923"/>
                    <a:gd name="T37" fmla="*/ 2147483646 h 771"/>
                    <a:gd name="T38" fmla="*/ 2147483646 w 923"/>
                    <a:gd name="T39" fmla="*/ 2147483646 h 771"/>
                    <a:gd name="T40" fmla="*/ 2147483646 w 923"/>
                    <a:gd name="T41" fmla="*/ 2147483646 h 771"/>
                    <a:gd name="T42" fmla="*/ 2147483646 w 923"/>
                    <a:gd name="T43" fmla="*/ 2147483646 h 771"/>
                    <a:gd name="T44" fmla="*/ 2147483646 w 923"/>
                    <a:gd name="T45" fmla="*/ 2147483646 h 771"/>
                    <a:gd name="T46" fmla="*/ 2147483646 w 923"/>
                    <a:gd name="T47" fmla="*/ 2147483646 h 771"/>
                    <a:gd name="T48" fmla="*/ 2147483646 w 923"/>
                    <a:gd name="T49" fmla="*/ 2147483646 h 771"/>
                    <a:gd name="T50" fmla="*/ 2147483646 w 923"/>
                    <a:gd name="T51" fmla="*/ 2147483646 h 771"/>
                    <a:gd name="T52" fmla="*/ 2147483646 w 923"/>
                    <a:gd name="T53" fmla="*/ 2147483646 h 771"/>
                    <a:gd name="T54" fmla="*/ 2147483646 w 923"/>
                    <a:gd name="T55" fmla="*/ 2147483646 h 771"/>
                    <a:gd name="T56" fmla="*/ 2147483646 w 923"/>
                    <a:gd name="T57" fmla="*/ 2147483646 h 771"/>
                    <a:gd name="T58" fmla="*/ 2147483646 w 923"/>
                    <a:gd name="T59" fmla="*/ 2147483646 h 771"/>
                    <a:gd name="T60" fmla="*/ 2147483646 w 923"/>
                    <a:gd name="T61" fmla="*/ 2147483646 h 771"/>
                    <a:gd name="T62" fmla="*/ 2147483646 w 923"/>
                    <a:gd name="T63" fmla="*/ 2147483646 h 771"/>
                    <a:gd name="T64" fmla="*/ 2147483646 w 923"/>
                    <a:gd name="T65" fmla="*/ 2147483646 h 771"/>
                    <a:gd name="T66" fmla="*/ 2147483646 w 923"/>
                    <a:gd name="T67" fmla="*/ 2147483646 h 771"/>
                    <a:gd name="T68" fmla="*/ 2147483646 w 923"/>
                    <a:gd name="T69" fmla="*/ 2147483646 h 771"/>
                    <a:gd name="T70" fmla="*/ 2147483646 w 923"/>
                    <a:gd name="T71" fmla="*/ 2147483646 h 771"/>
                    <a:gd name="T72" fmla="*/ 2147483646 w 923"/>
                    <a:gd name="T73" fmla="*/ 2147483646 h 771"/>
                    <a:gd name="T74" fmla="*/ 2147483646 w 923"/>
                    <a:gd name="T75" fmla="*/ 2147483646 h 771"/>
                    <a:gd name="T76" fmla="*/ 0 w 923"/>
                    <a:gd name="T77" fmla="*/ 2147483646 h 771"/>
                    <a:gd name="T78" fmla="*/ 2147483646 w 923"/>
                    <a:gd name="T79" fmla="*/ 2147483646 h 771"/>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923" h="771">
                      <a:moveTo>
                        <a:pt x="303" y="0"/>
                      </a:moveTo>
                      <a:lnTo>
                        <a:pt x="819" y="0"/>
                      </a:lnTo>
                      <a:cubicBezTo>
                        <a:pt x="848" y="0"/>
                        <a:pt x="873" y="12"/>
                        <a:pt x="892" y="31"/>
                      </a:cubicBezTo>
                      <a:cubicBezTo>
                        <a:pt x="911" y="50"/>
                        <a:pt x="923" y="76"/>
                        <a:pt x="923" y="104"/>
                      </a:cubicBezTo>
                      <a:lnTo>
                        <a:pt x="923" y="313"/>
                      </a:lnTo>
                      <a:cubicBezTo>
                        <a:pt x="923" y="341"/>
                        <a:pt x="911" y="367"/>
                        <a:pt x="892" y="386"/>
                      </a:cubicBezTo>
                      <a:cubicBezTo>
                        <a:pt x="873" y="405"/>
                        <a:pt x="848" y="416"/>
                        <a:pt x="819" y="416"/>
                      </a:cubicBezTo>
                      <a:lnTo>
                        <a:pt x="737" y="416"/>
                      </a:lnTo>
                      <a:lnTo>
                        <a:pt x="626" y="553"/>
                      </a:lnTo>
                      <a:lnTo>
                        <a:pt x="584" y="605"/>
                      </a:lnTo>
                      <a:lnTo>
                        <a:pt x="584" y="537"/>
                      </a:lnTo>
                      <a:lnTo>
                        <a:pt x="584" y="416"/>
                      </a:lnTo>
                      <a:lnTo>
                        <a:pt x="494" y="416"/>
                      </a:lnTo>
                      <a:cubicBezTo>
                        <a:pt x="499" y="401"/>
                        <a:pt x="502" y="385"/>
                        <a:pt x="502" y="368"/>
                      </a:cubicBezTo>
                      <a:lnTo>
                        <a:pt x="608" y="368"/>
                      </a:lnTo>
                      <a:lnTo>
                        <a:pt x="632" y="368"/>
                      </a:lnTo>
                      <a:lnTo>
                        <a:pt x="632" y="392"/>
                      </a:lnTo>
                      <a:lnTo>
                        <a:pt x="632" y="470"/>
                      </a:lnTo>
                      <a:lnTo>
                        <a:pt x="707" y="377"/>
                      </a:lnTo>
                      <a:lnTo>
                        <a:pt x="714" y="368"/>
                      </a:lnTo>
                      <a:lnTo>
                        <a:pt x="726" y="368"/>
                      </a:lnTo>
                      <a:lnTo>
                        <a:pt x="819" y="368"/>
                      </a:lnTo>
                      <a:cubicBezTo>
                        <a:pt x="834" y="368"/>
                        <a:pt x="848" y="362"/>
                        <a:pt x="858" y="352"/>
                      </a:cubicBezTo>
                      <a:cubicBezTo>
                        <a:pt x="868" y="342"/>
                        <a:pt x="875" y="328"/>
                        <a:pt x="875" y="313"/>
                      </a:cubicBezTo>
                      <a:lnTo>
                        <a:pt x="875" y="104"/>
                      </a:lnTo>
                      <a:cubicBezTo>
                        <a:pt x="875" y="89"/>
                        <a:pt x="868" y="75"/>
                        <a:pt x="858" y="65"/>
                      </a:cubicBezTo>
                      <a:cubicBezTo>
                        <a:pt x="848" y="55"/>
                        <a:pt x="834" y="48"/>
                        <a:pt x="819" y="48"/>
                      </a:cubicBezTo>
                      <a:lnTo>
                        <a:pt x="303" y="48"/>
                      </a:lnTo>
                      <a:cubicBezTo>
                        <a:pt x="288" y="48"/>
                        <a:pt x="274" y="55"/>
                        <a:pt x="264" y="65"/>
                      </a:cubicBezTo>
                      <a:cubicBezTo>
                        <a:pt x="253" y="75"/>
                        <a:pt x="247" y="89"/>
                        <a:pt x="247" y="104"/>
                      </a:cubicBezTo>
                      <a:lnTo>
                        <a:pt x="247" y="293"/>
                      </a:lnTo>
                      <a:cubicBezTo>
                        <a:pt x="235" y="311"/>
                        <a:pt x="228" y="333"/>
                        <a:pt x="226" y="356"/>
                      </a:cubicBezTo>
                      <a:cubicBezTo>
                        <a:pt x="219" y="347"/>
                        <a:pt x="210" y="338"/>
                        <a:pt x="201" y="332"/>
                      </a:cubicBezTo>
                      <a:cubicBezTo>
                        <a:pt x="200" y="325"/>
                        <a:pt x="199" y="319"/>
                        <a:pt x="199" y="313"/>
                      </a:cubicBezTo>
                      <a:lnTo>
                        <a:pt x="199" y="104"/>
                      </a:lnTo>
                      <a:cubicBezTo>
                        <a:pt x="199" y="76"/>
                        <a:pt x="211" y="50"/>
                        <a:pt x="230" y="31"/>
                      </a:cubicBezTo>
                      <a:cubicBezTo>
                        <a:pt x="248" y="12"/>
                        <a:pt x="274" y="0"/>
                        <a:pt x="303" y="0"/>
                      </a:cubicBezTo>
                      <a:close/>
                      <a:moveTo>
                        <a:pt x="130" y="344"/>
                      </a:moveTo>
                      <a:lnTo>
                        <a:pt x="130" y="344"/>
                      </a:lnTo>
                      <a:cubicBezTo>
                        <a:pt x="83" y="344"/>
                        <a:pt x="45" y="382"/>
                        <a:pt x="45" y="429"/>
                      </a:cubicBezTo>
                      <a:cubicBezTo>
                        <a:pt x="45" y="476"/>
                        <a:pt x="83" y="514"/>
                        <a:pt x="130" y="514"/>
                      </a:cubicBezTo>
                      <a:cubicBezTo>
                        <a:pt x="177" y="514"/>
                        <a:pt x="215" y="476"/>
                        <a:pt x="215" y="429"/>
                      </a:cubicBezTo>
                      <a:cubicBezTo>
                        <a:pt x="215" y="382"/>
                        <a:pt x="177" y="344"/>
                        <a:pt x="130" y="344"/>
                      </a:cubicBezTo>
                      <a:close/>
                      <a:moveTo>
                        <a:pt x="364" y="265"/>
                      </a:moveTo>
                      <a:lnTo>
                        <a:pt x="364" y="265"/>
                      </a:lnTo>
                      <a:cubicBezTo>
                        <a:pt x="307" y="265"/>
                        <a:pt x="261" y="311"/>
                        <a:pt x="261" y="368"/>
                      </a:cubicBezTo>
                      <a:cubicBezTo>
                        <a:pt x="261" y="425"/>
                        <a:pt x="307" y="471"/>
                        <a:pt x="364" y="471"/>
                      </a:cubicBezTo>
                      <a:cubicBezTo>
                        <a:pt x="420" y="471"/>
                        <a:pt x="466" y="425"/>
                        <a:pt x="466" y="368"/>
                      </a:cubicBezTo>
                      <a:cubicBezTo>
                        <a:pt x="466" y="311"/>
                        <a:pt x="420" y="265"/>
                        <a:pt x="364" y="265"/>
                      </a:cubicBezTo>
                      <a:close/>
                      <a:moveTo>
                        <a:pt x="274" y="748"/>
                      </a:moveTo>
                      <a:lnTo>
                        <a:pt x="274" y="748"/>
                      </a:lnTo>
                      <a:lnTo>
                        <a:pt x="274" y="601"/>
                      </a:lnTo>
                      <a:lnTo>
                        <a:pt x="285" y="601"/>
                      </a:lnTo>
                      <a:lnTo>
                        <a:pt x="285" y="748"/>
                      </a:lnTo>
                      <a:lnTo>
                        <a:pt x="285" y="771"/>
                      </a:lnTo>
                      <a:lnTo>
                        <a:pt x="446" y="771"/>
                      </a:lnTo>
                      <a:lnTo>
                        <a:pt x="446" y="748"/>
                      </a:lnTo>
                      <a:lnTo>
                        <a:pt x="446" y="601"/>
                      </a:lnTo>
                      <a:lnTo>
                        <a:pt x="457" y="601"/>
                      </a:lnTo>
                      <a:lnTo>
                        <a:pt x="457" y="748"/>
                      </a:lnTo>
                      <a:lnTo>
                        <a:pt x="522" y="748"/>
                      </a:lnTo>
                      <a:lnTo>
                        <a:pt x="522" y="548"/>
                      </a:lnTo>
                      <a:cubicBezTo>
                        <a:pt x="522" y="512"/>
                        <a:pt x="493" y="483"/>
                        <a:pt x="458" y="483"/>
                      </a:cubicBezTo>
                      <a:cubicBezTo>
                        <a:pt x="262" y="483"/>
                        <a:pt x="468" y="483"/>
                        <a:pt x="271" y="483"/>
                      </a:cubicBezTo>
                      <a:cubicBezTo>
                        <a:pt x="236" y="483"/>
                        <a:pt x="207" y="512"/>
                        <a:pt x="207" y="548"/>
                      </a:cubicBezTo>
                      <a:lnTo>
                        <a:pt x="207" y="748"/>
                      </a:lnTo>
                      <a:cubicBezTo>
                        <a:pt x="218" y="748"/>
                        <a:pt x="245" y="748"/>
                        <a:pt x="274" y="748"/>
                      </a:cubicBezTo>
                      <a:close/>
                      <a:moveTo>
                        <a:pt x="55" y="743"/>
                      </a:moveTo>
                      <a:lnTo>
                        <a:pt x="55" y="743"/>
                      </a:lnTo>
                      <a:lnTo>
                        <a:pt x="55" y="622"/>
                      </a:lnTo>
                      <a:lnTo>
                        <a:pt x="65" y="622"/>
                      </a:lnTo>
                      <a:lnTo>
                        <a:pt x="65" y="743"/>
                      </a:lnTo>
                      <a:lnTo>
                        <a:pt x="65" y="757"/>
                      </a:lnTo>
                      <a:lnTo>
                        <a:pt x="174" y="757"/>
                      </a:lnTo>
                      <a:lnTo>
                        <a:pt x="174" y="548"/>
                      </a:lnTo>
                      <a:cubicBezTo>
                        <a:pt x="174" y="540"/>
                        <a:pt x="175" y="532"/>
                        <a:pt x="177" y="524"/>
                      </a:cubicBezTo>
                      <a:lnTo>
                        <a:pt x="53" y="524"/>
                      </a:lnTo>
                      <a:cubicBezTo>
                        <a:pt x="24" y="524"/>
                        <a:pt x="0" y="548"/>
                        <a:pt x="0" y="577"/>
                      </a:cubicBezTo>
                      <a:lnTo>
                        <a:pt x="0" y="743"/>
                      </a:lnTo>
                      <a:cubicBezTo>
                        <a:pt x="10" y="743"/>
                        <a:pt x="32" y="743"/>
                        <a:pt x="55" y="74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0" fontAlgn="base" hangingPunct="0">
                    <a:lnSpc>
                      <a:spcPct val="120000"/>
                    </a:lnSpc>
                    <a:spcBef>
                      <a:spcPct val="0"/>
                    </a:spcBef>
                    <a:spcAft>
                      <a:spcPct val="0"/>
                    </a:spcAft>
                  </a:pPr>
                  <a:endParaRPr lang="zh-CN" altLang="en-US" dirty="0">
                    <a:solidFill>
                      <a:srgbClr val="313D51"/>
                    </a:solidFill>
                    <a:latin typeface="思源黑体" panose="020B0500000000000000" pitchFamily="34" charset="-122"/>
                    <a:ea typeface="宋体" panose="02010600030101010101" pitchFamily="2" charset="-122"/>
                  </a:endParaRPr>
                </a:p>
              </p:txBody>
            </p:sp>
          </p:grpSp>
          <p:sp>
            <p:nvSpPr>
              <p:cNvPr id="95" name="Rectangle 14"/>
              <p:cNvSpPr>
                <a:spLocks noChangeArrowheads="1"/>
              </p:cNvSpPr>
              <p:nvPr/>
            </p:nvSpPr>
            <p:spPr bwMode="auto">
              <a:xfrm>
                <a:off x="5581874" y="5405176"/>
                <a:ext cx="728982" cy="2704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fontAlgn="base">
                  <a:lnSpc>
                    <a:spcPct val="120000"/>
                  </a:lnSpc>
                  <a:spcBef>
                    <a:spcPct val="0"/>
                  </a:spcBef>
                  <a:spcAft>
                    <a:spcPct val="0"/>
                  </a:spcAft>
                  <a:buFontTx/>
                  <a:buNone/>
                </a:pPr>
                <a:r>
                  <a:rPr lang="zh-CN" altLang="en-US" sz="1600" b="1" dirty="0">
                    <a:solidFill>
                      <a:srgbClr val="313D51"/>
                    </a:solidFill>
                    <a:latin typeface="思源黑体" panose="020B0500000000000000" pitchFamily="34" charset="-122"/>
                    <a:ea typeface="思源黑体" panose="020B0500000000000000" pitchFamily="34" charset="-122"/>
                  </a:rPr>
                  <a:t>PART </a:t>
                </a:r>
                <a:r>
                  <a:rPr lang="en-US" altLang="zh-CN" sz="1600" b="1" dirty="0">
                    <a:solidFill>
                      <a:srgbClr val="313D51"/>
                    </a:solidFill>
                    <a:latin typeface="思源黑体" panose="020B0500000000000000" pitchFamily="34" charset="-122"/>
                    <a:ea typeface="思源黑体" panose="020B0500000000000000" pitchFamily="34" charset="-122"/>
                  </a:rPr>
                  <a:t>4</a:t>
                </a:r>
                <a:endParaRPr lang="zh-CN" altLang="en-US" sz="1800" b="1" dirty="0">
                  <a:solidFill>
                    <a:srgbClr val="313D51"/>
                  </a:solidFill>
                  <a:latin typeface="思源黑体" panose="020B0500000000000000" pitchFamily="34" charset="-122"/>
                  <a:ea typeface="思源黑体" panose="020B0500000000000000" pitchFamily="34" charset="-122"/>
                </a:endParaRPr>
              </a:p>
            </p:txBody>
          </p:sp>
          <p:sp>
            <p:nvSpPr>
              <p:cNvPr id="96" name="TextBox 59"/>
              <p:cNvSpPr txBox="1">
                <a:spLocks noChangeArrowheads="1"/>
              </p:cNvSpPr>
              <p:nvPr/>
            </p:nvSpPr>
            <p:spPr bwMode="auto">
              <a:xfrm>
                <a:off x="6566161" y="5309926"/>
                <a:ext cx="2940050" cy="430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fontAlgn="base">
                  <a:lnSpc>
                    <a:spcPct val="120000"/>
                  </a:lnSpc>
                  <a:spcBef>
                    <a:spcPct val="0"/>
                  </a:spcBef>
                  <a:spcAft>
                    <a:spcPct val="0"/>
                  </a:spcAft>
                  <a:buFontTx/>
                  <a:buNone/>
                </a:pPr>
                <a:r>
                  <a:rPr lang="zh-CN" altLang="en-US" b="1" dirty="0">
                    <a:solidFill>
                      <a:srgbClr val="001A60"/>
                    </a:solidFill>
                    <a:latin typeface="微软雅黑" panose="020B0503020204020204" pitchFamily="34" charset="-122"/>
                    <a:ea typeface="思源黑体" panose="020B0500000000000000" pitchFamily="34" charset="-122"/>
                    <a:sym typeface="+mn-ea"/>
                  </a:rPr>
                  <a:t>总结</a:t>
                </a:r>
                <a:endParaRPr lang="zh-CN" altLang="en-US" b="1" dirty="0">
                  <a:solidFill>
                    <a:srgbClr val="313D51"/>
                  </a:solidFill>
                  <a:latin typeface="思源黑体" panose="020B0500000000000000" pitchFamily="34" charset="-122"/>
                  <a:ea typeface="思源黑体" panose="020B0500000000000000" pitchFamily="34" charset="-122"/>
                </a:endParaRPr>
              </a:p>
            </p:txBody>
          </p:sp>
        </p:grpSp>
        <p:grpSp>
          <p:nvGrpSpPr>
            <p:cNvPr id="91" name="组合 90"/>
            <p:cNvGrpSpPr/>
            <p:nvPr/>
          </p:nvGrpSpPr>
          <p:grpSpPr>
            <a:xfrm flipH="1">
              <a:off x="6433491" y="5606482"/>
              <a:ext cx="4171535" cy="80892"/>
              <a:chOff x="2272062" y="2596259"/>
              <a:chExt cx="4173708" cy="80934"/>
            </a:xfrm>
          </p:grpSpPr>
          <p:cxnSp>
            <p:nvCxnSpPr>
              <p:cNvPr id="92" name="直接连接符 91"/>
              <p:cNvCxnSpPr/>
              <p:nvPr/>
            </p:nvCxnSpPr>
            <p:spPr>
              <a:xfrm>
                <a:off x="2272062" y="2672770"/>
                <a:ext cx="4158716" cy="0"/>
              </a:xfrm>
              <a:prstGeom prst="line">
                <a:avLst/>
              </a:prstGeom>
              <a:noFill/>
              <a:ln w="19050" cap="flat" cmpd="sng" algn="ctr">
                <a:solidFill>
                  <a:sysClr val="window" lastClr="FFFFFF">
                    <a:lumMod val="75000"/>
                  </a:sysClr>
                </a:solidFill>
                <a:prstDash val="solid"/>
                <a:miter lim="800000"/>
              </a:ln>
              <a:effectLst/>
            </p:spPr>
          </p:cxnSp>
          <p:sp>
            <p:nvSpPr>
              <p:cNvPr id="93" name="矩形 92"/>
              <p:cNvSpPr/>
              <p:nvPr/>
            </p:nvSpPr>
            <p:spPr>
              <a:xfrm>
                <a:off x="5494740" y="2596259"/>
                <a:ext cx="951030" cy="80934"/>
              </a:xfrm>
              <a:prstGeom prst="rect">
                <a:avLst/>
              </a:prstGeom>
              <a:solidFill>
                <a:srgbClr val="244C89"/>
              </a:solidFill>
              <a:ln w="12700" cap="flat" cmpd="sng" algn="ctr">
                <a:noFill/>
                <a:prstDash val="solid"/>
                <a:miter lim="800000"/>
              </a:ln>
              <a:effectLst/>
            </p:spPr>
            <p:txBody>
              <a:bodyPr rtlCol="0" anchor="ctr"/>
              <a:lstStyle/>
              <a:p>
                <a:pPr algn="ctr" defTabSz="913765">
                  <a:lnSpc>
                    <a:spcPct val="120000"/>
                  </a:lnSpc>
                  <a:defRPr/>
                </a:pPr>
                <a:endParaRPr lang="zh-CN" altLang="en-US" sz="1800" kern="0">
                  <a:solidFill>
                    <a:srgbClr val="313D51"/>
                  </a:solidFill>
                  <a:latin typeface="Calibri" panose="020F0502020204030204"/>
                  <a:ea typeface="宋体" panose="02010600030101010101" pitchFamily="2" charset="-122"/>
                </a:endParaRPr>
              </a:p>
            </p:txBody>
          </p:sp>
        </p:grpSp>
      </p:grpSp>
      <p:sp>
        <p:nvSpPr>
          <p:cNvPr id="99" name="Rectangle 3"/>
          <p:cNvSpPr txBox="1">
            <a:spLocks noChangeArrowheads="1"/>
          </p:cNvSpPr>
          <p:nvPr/>
        </p:nvSpPr>
        <p:spPr bwMode="auto">
          <a:xfrm>
            <a:off x="718815" y="3117026"/>
            <a:ext cx="3636962" cy="265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r" fontAlgn="base">
              <a:lnSpc>
                <a:spcPct val="120000"/>
              </a:lnSpc>
              <a:spcBef>
                <a:spcPct val="0"/>
              </a:spcBef>
              <a:spcAft>
                <a:spcPct val="0"/>
              </a:spcAft>
              <a:buFontTx/>
              <a:buNone/>
            </a:pPr>
            <a:r>
              <a:rPr lang="zh-CN" altLang="en-US" sz="1800" b="1" dirty="0">
                <a:solidFill>
                  <a:srgbClr val="313D51"/>
                </a:solidFill>
                <a:latin typeface="思源黑体" panose="020B0500000000000000" pitchFamily="34" charset="-122"/>
                <a:ea typeface="思源黑体" panose="020B0500000000000000" pitchFamily="34" charset="-122"/>
              </a:rPr>
              <a:t>基于</a:t>
            </a:r>
            <a:r>
              <a:rPr lang="en-US" altLang="zh-CN" sz="1800" b="1" dirty="0">
                <a:solidFill>
                  <a:srgbClr val="313D51"/>
                </a:solidFill>
                <a:latin typeface="思源黑体" panose="020B0500000000000000" pitchFamily="34" charset="-122"/>
                <a:ea typeface="思源黑体" panose="020B0500000000000000" pitchFamily="34" charset="-122"/>
              </a:rPr>
              <a:t>PYNQ-Z2</a:t>
            </a:r>
            <a:r>
              <a:rPr lang="zh-CN" altLang="en-US" sz="1800" b="1" dirty="0">
                <a:solidFill>
                  <a:srgbClr val="313D51"/>
                </a:solidFill>
                <a:latin typeface="思源黑体" panose="020B0500000000000000" pitchFamily="34" charset="-122"/>
                <a:ea typeface="思源黑体" panose="020B0500000000000000" pitchFamily="34" charset="-122"/>
              </a:rPr>
              <a:t>的</a:t>
            </a:r>
          </a:p>
          <a:p>
            <a:pPr algn="r" fontAlgn="base">
              <a:lnSpc>
                <a:spcPct val="120000"/>
              </a:lnSpc>
              <a:spcBef>
                <a:spcPct val="0"/>
              </a:spcBef>
              <a:spcAft>
                <a:spcPct val="0"/>
              </a:spcAft>
              <a:buFontTx/>
              <a:buNone/>
            </a:pPr>
            <a:r>
              <a:rPr lang="zh-CN" altLang="en-US" sz="1800" b="1" dirty="0">
                <a:solidFill>
                  <a:srgbClr val="313D51"/>
                </a:solidFill>
                <a:latin typeface="思源黑体" panose="020B0500000000000000" pitchFamily="34" charset="-122"/>
                <a:ea typeface="思源黑体" panose="020B0500000000000000" pitchFamily="34" charset="-122"/>
              </a:rPr>
              <a:t>图像识别算法集成模型设计</a:t>
            </a:r>
          </a:p>
          <a:p>
            <a:pPr algn="r" fontAlgn="base">
              <a:lnSpc>
                <a:spcPct val="120000"/>
              </a:lnSpc>
              <a:spcBef>
                <a:spcPct val="0"/>
              </a:spcBef>
              <a:spcAft>
                <a:spcPct val="0"/>
              </a:spcAft>
              <a:buFontTx/>
              <a:buNone/>
            </a:pPr>
            <a:endParaRPr lang="zh-CN" altLang="en-US" sz="1800" b="1" dirty="0">
              <a:solidFill>
                <a:srgbClr val="313D51"/>
              </a:solidFill>
              <a:latin typeface="思源黑体" panose="020B0500000000000000" pitchFamily="34" charset="-122"/>
              <a:ea typeface="思源黑体" panose="020B0500000000000000" pitchFamily="34" charset="-122"/>
            </a:endParaRPr>
          </a:p>
        </p:txBody>
      </p:sp>
      <p:sp>
        <p:nvSpPr>
          <p:cNvPr id="2" name="文本框 1"/>
          <p:cNvSpPr txBox="1"/>
          <p:nvPr/>
        </p:nvSpPr>
        <p:spPr>
          <a:xfrm>
            <a:off x="7384026" y="827314"/>
            <a:ext cx="3144637" cy="369332"/>
          </a:xfrm>
          <a:prstGeom prst="rect">
            <a:avLst/>
          </a:prstGeom>
          <a:noFill/>
        </p:spPr>
        <p:txBody>
          <a:bodyPr wrap="square" rtlCol="0">
            <a:spAutoFit/>
          </a:bodyPr>
          <a:lstStyle/>
          <a:p>
            <a:r>
              <a:rPr lang="en-US" altLang="zh-CN" dirty="0">
                <a:solidFill>
                  <a:srgbClr val="FFFFFF"/>
                </a:solidFill>
              </a:rPr>
              <a:t>https://www.ypppt.com/</a:t>
            </a:r>
            <a:endParaRPr lang="zh-CN" altLang="en-US" dirty="0">
              <a:solidFill>
                <a:srgbClr val="FFFFFF"/>
              </a:solidFill>
            </a:endParaRPr>
          </a:p>
        </p:txBody>
      </p:sp>
    </p:spTree>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5819"/>
            <a:ext cx="12192000" cy="6852181"/>
          </a:xfrm>
          <a:prstGeom prst="rect">
            <a:avLst/>
          </a:prstGeom>
        </p:spPr>
      </p:pic>
      <p:sp>
        <p:nvSpPr>
          <p:cNvPr id="15" name="矩形 14"/>
          <p:cNvSpPr/>
          <p:nvPr/>
        </p:nvSpPr>
        <p:spPr>
          <a:xfrm>
            <a:off x="2449722" y="1931264"/>
            <a:ext cx="7292557" cy="3045469"/>
          </a:xfrm>
          <a:prstGeom prst="rect">
            <a:avLst/>
          </a:prstGeom>
          <a:solidFill>
            <a:srgbClr val="244C89"/>
          </a:solidFill>
          <a:ln>
            <a:noFill/>
          </a:ln>
          <a:effectLst>
            <a:outerShdw blurRad="444500" dist="2540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7" name="矩形 16"/>
          <p:cNvSpPr/>
          <p:nvPr/>
        </p:nvSpPr>
        <p:spPr>
          <a:xfrm>
            <a:off x="2679992" y="2159983"/>
            <a:ext cx="6832016" cy="2588032"/>
          </a:xfrm>
          <a:prstGeom prst="rect">
            <a:avLst/>
          </a:prstGeom>
          <a:noFill/>
          <a:ln w="25400">
            <a:solidFill>
              <a:schemeClr val="bg1"/>
            </a:solidFill>
          </a:ln>
          <a:effectLst>
            <a:outerShdw blurRad="444500" dist="2540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4" name="文本框 23"/>
          <p:cNvSpPr txBox="1"/>
          <p:nvPr/>
        </p:nvSpPr>
        <p:spPr>
          <a:xfrm>
            <a:off x="3051312" y="2443843"/>
            <a:ext cx="1311578" cy="2215991"/>
          </a:xfrm>
          <a:prstGeom prst="rect">
            <a:avLst/>
          </a:prstGeom>
          <a:noFill/>
        </p:spPr>
        <p:txBody>
          <a:bodyPr wrap="none" rtlCol="0">
            <a:spAutoFit/>
          </a:bodyPr>
          <a:lstStyle/>
          <a:p>
            <a:pPr algn="ctr"/>
            <a:r>
              <a:rPr lang="en-US" altLang="zh-CN" sz="13800" dirty="0">
                <a:solidFill>
                  <a:schemeClr val="bg1"/>
                </a:solidFill>
                <a:latin typeface="Agency FB" panose="020B0503020202020204" pitchFamily="34" charset="0"/>
              </a:rPr>
              <a:t>01</a:t>
            </a:r>
            <a:endParaRPr lang="zh-CN" altLang="en-US" sz="13800" dirty="0">
              <a:solidFill>
                <a:schemeClr val="bg1"/>
              </a:solidFill>
              <a:latin typeface="Agency FB" panose="020B0503020202020204" pitchFamily="34" charset="0"/>
            </a:endParaRPr>
          </a:p>
        </p:txBody>
      </p:sp>
      <p:sp>
        <p:nvSpPr>
          <p:cNvPr id="25" name="文本框 24"/>
          <p:cNvSpPr txBox="1"/>
          <p:nvPr/>
        </p:nvSpPr>
        <p:spPr>
          <a:xfrm>
            <a:off x="4741303" y="3167092"/>
            <a:ext cx="4654621" cy="769441"/>
          </a:xfrm>
          <a:prstGeom prst="rect">
            <a:avLst/>
          </a:prstGeom>
          <a:noFill/>
        </p:spPr>
        <p:txBody>
          <a:bodyPr wrap="square" rtlCol="0">
            <a:spAutoFit/>
            <a:scene3d>
              <a:camera prst="orthographicFront"/>
              <a:lightRig rig="threePt" dir="t"/>
            </a:scene3d>
            <a:sp3d contourW="12700"/>
          </a:bodyPr>
          <a:lstStyle/>
          <a:p>
            <a:r>
              <a:rPr lang="zh-CN" altLang="en-US" sz="4400" b="1" dirty="0">
                <a:solidFill>
                  <a:schemeClr val="bg1"/>
                </a:solidFill>
                <a:latin typeface="思源黑体" panose="020B0500000000000000" pitchFamily="34" charset="-122"/>
                <a:ea typeface="思源黑体" panose="020B0500000000000000" pitchFamily="34" charset="-122"/>
                <a:sym typeface="+mn-ea"/>
              </a:rPr>
              <a:t>项目实施过程概述</a:t>
            </a:r>
            <a:endParaRPr lang="zh-CN" altLang="en-US" sz="4400" b="1" dirty="0">
              <a:solidFill>
                <a:schemeClr val="bg1"/>
              </a:solidFill>
              <a:latin typeface="思源黑体" panose="020B0500000000000000" pitchFamily="34" charset="-122"/>
              <a:ea typeface="思源黑体" panose="020B0500000000000000" pitchFamily="34" charset="-122"/>
            </a:endParaRPr>
          </a:p>
        </p:txBody>
      </p:sp>
      <p:cxnSp>
        <p:nvCxnSpPr>
          <p:cNvPr id="27" name="直接连接符 26"/>
          <p:cNvCxnSpPr/>
          <p:nvPr/>
        </p:nvCxnSpPr>
        <p:spPr>
          <a:xfrm>
            <a:off x="4552445" y="2832100"/>
            <a:ext cx="0" cy="1411944"/>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弧形 5"/>
          <p:cNvSpPr/>
          <p:nvPr/>
        </p:nvSpPr>
        <p:spPr>
          <a:xfrm rot="8100000">
            <a:off x="2107916" y="1936286"/>
            <a:ext cx="1580898" cy="1580898"/>
          </a:xfrm>
          <a:prstGeom prst="arc">
            <a:avLst/>
          </a:prstGeom>
          <a:noFill/>
          <a:ln w="19050">
            <a:solidFill>
              <a:schemeClr val="tx1">
                <a:lumMod val="65000"/>
                <a:lumOff val="3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2" name="标题 1"/>
          <p:cNvSpPr>
            <a:spLocks noGrp="1"/>
          </p:cNvSpPr>
          <p:nvPr>
            <p:ph type="title"/>
          </p:nvPr>
        </p:nvSpPr>
        <p:spPr/>
        <p:txBody>
          <a:bodyPr/>
          <a:lstStyle/>
          <a:p>
            <a:pPr>
              <a:lnSpc>
                <a:spcPct val="120000"/>
              </a:lnSpc>
            </a:pPr>
            <a:r>
              <a:rPr lang="zh-CN" altLang="en-US" dirty="0"/>
              <a:t>项目实施过程概述</a:t>
            </a:r>
          </a:p>
        </p:txBody>
      </p:sp>
      <p:sp>
        <p:nvSpPr>
          <p:cNvPr id="5" name="椭圆 4"/>
          <p:cNvSpPr/>
          <p:nvPr/>
        </p:nvSpPr>
        <p:spPr>
          <a:xfrm>
            <a:off x="2311056" y="2217804"/>
            <a:ext cx="1174618" cy="1174618"/>
          </a:xfrm>
          <a:prstGeom prst="ellipse">
            <a:avLst/>
          </a:prstGeom>
          <a:solidFill>
            <a:srgbClr val="244C8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120000"/>
              </a:lnSpc>
            </a:pPr>
            <a:r>
              <a:rPr lang="en-US" altLang="zh-CN" sz="2400" dirty="0">
                <a:latin typeface="Agency FB" panose="020B0503020202020204" pitchFamily="34" charset="0"/>
              </a:rPr>
              <a:t>Step 01</a:t>
            </a:r>
            <a:endParaRPr lang="zh-CN" altLang="en-US" sz="2400" dirty="0">
              <a:latin typeface="Agency FB" panose="020B0503020202020204" pitchFamily="34" charset="0"/>
            </a:endParaRPr>
          </a:p>
        </p:txBody>
      </p:sp>
      <p:sp>
        <p:nvSpPr>
          <p:cNvPr id="14" name="椭圆 13"/>
          <p:cNvSpPr/>
          <p:nvPr/>
        </p:nvSpPr>
        <p:spPr>
          <a:xfrm>
            <a:off x="1198179" y="3858628"/>
            <a:ext cx="596726" cy="596726"/>
          </a:xfrm>
          <a:prstGeom prst="ellipse">
            <a:avLst/>
          </a:prstGeom>
          <a:solidFill>
            <a:srgbClr val="244C8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120000"/>
              </a:lnSpc>
            </a:pPr>
            <a:r>
              <a:rPr lang="en-US" altLang="zh-CN" dirty="0">
                <a:latin typeface="Agency FB" panose="020B0503020202020204" pitchFamily="34" charset="0"/>
              </a:rPr>
              <a:t>Start</a:t>
            </a:r>
            <a:endParaRPr lang="zh-CN" altLang="en-US" dirty="0">
              <a:latin typeface="Agency FB" panose="020B0503020202020204" pitchFamily="34" charset="0"/>
            </a:endParaRPr>
          </a:p>
        </p:txBody>
      </p:sp>
      <p:cxnSp>
        <p:nvCxnSpPr>
          <p:cNvPr id="24" name="直接箭头连接符 23"/>
          <p:cNvCxnSpPr>
            <a:endCxn id="27" idx="0"/>
          </p:cNvCxnSpPr>
          <p:nvPr/>
        </p:nvCxnSpPr>
        <p:spPr>
          <a:xfrm>
            <a:off x="3453283" y="3284828"/>
            <a:ext cx="1244117" cy="1143575"/>
          </a:xfrm>
          <a:prstGeom prst="straightConnector1">
            <a:avLst/>
          </a:prstGeom>
          <a:ln w="190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弧形 24"/>
          <p:cNvSpPr/>
          <p:nvPr/>
        </p:nvSpPr>
        <p:spPr>
          <a:xfrm rot="8100000">
            <a:off x="6823850" y="1936286"/>
            <a:ext cx="1580898" cy="1580898"/>
          </a:xfrm>
          <a:prstGeom prst="arc">
            <a:avLst/>
          </a:prstGeom>
          <a:noFill/>
          <a:ln w="19050">
            <a:solidFill>
              <a:schemeClr val="tx1">
                <a:lumMod val="65000"/>
                <a:lumOff val="3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26" name="椭圆 25"/>
          <p:cNvSpPr/>
          <p:nvPr/>
        </p:nvSpPr>
        <p:spPr>
          <a:xfrm>
            <a:off x="7026990" y="2217804"/>
            <a:ext cx="1174618" cy="1174618"/>
          </a:xfrm>
          <a:prstGeom prst="ellipse">
            <a:avLst/>
          </a:prstGeom>
          <a:solidFill>
            <a:srgbClr val="244C8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120000"/>
              </a:lnSpc>
            </a:pPr>
            <a:r>
              <a:rPr lang="en-US" altLang="zh-CN" sz="2400" dirty="0">
                <a:latin typeface="Agency FB" panose="020B0503020202020204" pitchFamily="34" charset="0"/>
              </a:rPr>
              <a:t>Step 03</a:t>
            </a:r>
            <a:endParaRPr lang="zh-CN" altLang="en-US" sz="2400" dirty="0">
              <a:latin typeface="Agency FB" panose="020B0503020202020204" pitchFamily="34" charset="0"/>
            </a:endParaRPr>
          </a:p>
        </p:txBody>
      </p:sp>
      <p:sp>
        <p:nvSpPr>
          <p:cNvPr id="27" name="弧形 26"/>
          <p:cNvSpPr/>
          <p:nvPr/>
        </p:nvSpPr>
        <p:spPr>
          <a:xfrm rot="18900000">
            <a:off x="4465883" y="4196886"/>
            <a:ext cx="1580898" cy="1580898"/>
          </a:xfrm>
          <a:prstGeom prst="arc">
            <a:avLst/>
          </a:prstGeom>
          <a:noFill/>
          <a:ln w="19050">
            <a:solidFill>
              <a:schemeClr val="tx1">
                <a:lumMod val="65000"/>
                <a:lumOff val="3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28" name="椭圆 27"/>
          <p:cNvSpPr/>
          <p:nvPr/>
        </p:nvSpPr>
        <p:spPr>
          <a:xfrm>
            <a:off x="4669023" y="4321648"/>
            <a:ext cx="1174618" cy="1174618"/>
          </a:xfrm>
          <a:prstGeom prst="ellipse">
            <a:avLst/>
          </a:prstGeom>
          <a:solidFill>
            <a:srgbClr val="244C8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120000"/>
              </a:lnSpc>
            </a:pPr>
            <a:r>
              <a:rPr lang="en-US" altLang="zh-CN" sz="2400" dirty="0">
                <a:latin typeface="Agency FB" panose="020B0503020202020204" pitchFamily="34" charset="0"/>
              </a:rPr>
              <a:t>Step 02</a:t>
            </a:r>
            <a:endParaRPr lang="zh-CN" altLang="en-US" sz="2400" dirty="0">
              <a:latin typeface="Agency FB" panose="020B0503020202020204" pitchFamily="34" charset="0"/>
            </a:endParaRPr>
          </a:p>
        </p:txBody>
      </p:sp>
      <p:sp>
        <p:nvSpPr>
          <p:cNvPr id="29" name="弧形 28"/>
          <p:cNvSpPr/>
          <p:nvPr/>
        </p:nvSpPr>
        <p:spPr>
          <a:xfrm rot="18900000">
            <a:off x="9181815" y="4118507"/>
            <a:ext cx="1580898" cy="1580898"/>
          </a:xfrm>
          <a:prstGeom prst="arc">
            <a:avLst>
              <a:gd name="adj1" fmla="val 16200000"/>
              <a:gd name="adj2" fmla="val 16125692"/>
            </a:avLst>
          </a:prstGeom>
          <a:noFill/>
          <a:ln w="19050">
            <a:solidFill>
              <a:schemeClr val="tx1">
                <a:lumMod val="65000"/>
                <a:lumOff val="3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30" name="椭圆 29"/>
          <p:cNvSpPr/>
          <p:nvPr/>
        </p:nvSpPr>
        <p:spPr>
          <a:xfrm>
            <a:off x="9384956" y="4321648"/>
            <a:ext cx="1174618" cy="1174618"/>
          </a:xfrm>
          <a:prstGeom prst="ellipse">
            <a:avLst/>
          </a:prstGeom>
          <a:solidFill>
            <a:srgbClr val="244C8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120000"/>
              </a:lnSpc>
            </a:pPr>
            <a:r>
              <a:rPr lang="en-US" altLang="zh-CN" sz="2400" dirty="0">
                <a:latin typeface="Agency FB" panose="020B0503020202020204" pitchFamily="34" charset="0"/>
              </a:rPr>
              <a:t>Step 04</a:t>
            </a:r>
            <a:endParaRPr lang="zh-CN" altLang="en-US" sz="2400" dirty="0">
              <a:latin typeface="Agency FB" panose="020B0503020202020204" pitchFamily="34" charset="0"/>
            </a:endParaRPr>
          </a:p>
        </p:txBody>
      </p:sp>
      <p:cxnSp>
        <p:nvCxnSpPr>
          <p:cNvPr id="31" name="直接箭头连接符 30"/>
          <p:cNvCxnSpPr>
            <a:stCxn id="25" idx="0"/>
            <a:endCxn id="29" idx="0"/>
          </p:cNvCxnSpPr>
          <p:nvPr/>
        </p:nvCxnSpPr>
        <p:spPr>
          <a:xfrm>
            <a:off x="8173231" y="3285667"/>
            <a:ext cx="1240101" cy="1064357"/>
          </a:xfrm>
          <a:prstGeom prst="straightConnector1">
            <a:avLst/>
          </a:prstGeom>
          <a:ln w="190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p:cNvCxnSpPr>
            <a:endCxn id="25" idx="2"/>
          </p:cNvCxnSpPr>
          <p:nvPr/>
        </p:nvCxnSpPr>
        <p:spPr>
          <a:xfrm flipV="1">
            <a:off x="5815264" y="3285667"/>
            <a:ext cx="1240103" cy="1142737"/>
          </a:xfrm>
          <a:prstGeom prst="straightConnector1">
            <a:avLst/>
          </a:prstGeom>
          <a:ln w="190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33"/>
          <p:cNvCxnSpPr>
            <a:endCxn id="6" idx="2"/>
          </p:cNvCxnSpPr>
          <p:nvPr/>
        </p:nvCxnSpPr>
        <p:spPr>
          <a:xfrm flipV="1">
            <a:off x="1682668" y="3285667"/>
            <a:ext cx="656765" cy="675363"/>
          </a:xfrm>
          <a:prstGeom prst="straightConnector1">
            <a:avLst/>
          </a:prstGeom>
          <a:ln w="190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29"/>
          <p:cNvSpPr txBox="1"/>
          <p:nvPr/>
        </p:nvSpPr>
        <p:spPr>
          <a:xfrm>
            <a:off x="3597434" y="2481627"/>
            <a:ext cx="2558415" cy="868571"/>
          </a:xfrm>
          <a:prstGeom prst="rect">
            <a:avLst/>
          </a:prstGeom>
        </p:spPr>
        <p:txBody>
          <a:bodyPr wrap="square" lIns="0" tIns="0" rIns="0" bIns="0">
            <a:spAutoFit/>
          </a:bodyPr>
          <a:lstStyle>
            <a:defPPr>
              <a:defRPr lang="zh-CN"/>
            </a:defPPr>
            <a:lvl1pPr algn="just">
              <a:defRPr>
                <a:solidFill>
                  <a:schemeClr val="accent2"/>
                </a:solidFill>
                <a:latin typeface="+mn-ea"/>
              </a:defRPr>
            </a:lvl1pPr>
          </a:lstStyle>
          <a:p>
            <a:pPr algn="just">
              <a:lnSpc>
                <a:spcPct val="120000"/>
              </a:lnSpc>
            </a:pPr>
            <a:r>
              <a:rPr lang="zh-CN" altLang="en-US" sz="1200" b="1" dirty="0">
                <a:solidFill>
                  <a:schemeClr val="tx1"/>
                </a:solidFill>
                <a:ea typeface="思源黑体" panose="020B0500000000000000"/>
              </a:rPr>
              <a:t>学习板卡的相关知识，进行算法的选取工作，配置</a:t>
            </a:r>
            <a:r>
              <a:rPr lang="en-US" altLang="zh-CN" sz="1200" b="1" dirty="0">
                <a:solidFill>
                  <a:schemeClr val="tx1"/>
                </a:solidFill>
                <a:ea typeface="思源黑体" panose="020B0500000000000000"/>
              </a:rPr>
              <a:t>pynq-z2</a:t>
            </a:r>
            <a:r>
              <a:rPr lang="zh-CN" altLang="en-US" sz="1200" b="1" dirty="0">
                <a:solidFill>
                  <a:schemeClr val="tx1"/>
                </a:solidFill>
                <a:ea typeface="思源黑体" panose="020B0500000000000000"/>
              </a:rPr>
              <a:t>环境，同时准备训练集和测试集，充分做好前期准备工作</a:t>
            </a:r>
            <a:endParaRPr sz="1200" b="1" dirty="0">
              <a:solidFill>
                <a:schemeClr val="tx1"/>
              </a:solidFill>
              <a:latin typeface="思源黑体" panose="020B0500000000000000" pitchFamily="34" charset="-122"/>
              <a:ea typeface="思源黑体" panose="020B0500000000000000"/>
            </a:endParaRPr>
          </a:p>
        </p:txBody>
      </p:sp>
      <p:sp>
        <p:nvSpPr>
          <p:cNvPr id="41" name="TextBox 29"/>
          <p:cNvSpPr txBox="1"/>
          <p:nvPr/>
        </p:nvSpPr>
        <p:spPr>
          <a:xfrm>
            <a:off x="8277771" y="2442068"/>
            <a:ext cx="2459709" cy="646011"/>
          </a:xfrm>
          <a:prstGeom prst="rect">
            <a:avLst/>
          </a:prstGeom>
        </p:spPr>
        <p:txBody>
          <a:bodyPr wrap="square" lIns="0" tIns="0" rIns="0" bIns="0">
            <a:spAutoFit/>
          </a:bodyPr>
          <a:lstStyle>
            <a:defPPr>
              <a:defRPr lang="zh-CN"/>
            </a:defPPr>
            <a:lvl1pPr algn="just">
              <a:defRPr>
                <a:solidFill>
                  <a:schemeClr val="accent2"/>
                </a:solidFill>
                <a:latin typeface="+mn-ea"/>
              </a:defRPr>
            </a:lvl1pPr>
          </a:lstStyle>
          <a:p>
            <a:pPr algn="just">
              <a:lnSpc>
                <a:spcPct val="120000"/>
              </a:lnSpc>
            </a:pPr>
            <a:r>
              <a:rPr lang="zh-CN" altLang="en-US" sz="1200" b="1" dirty="0">
                <a:solidFill>
                  <a:schemeClr val="tx1"/>
                </a:solidFill>
                <a:latin typeface="思源黑体" panose="020B0500000000000000" pitchFamily="34" charset="-122"/>
                <a:ea typeface="思源黑体" panose="020B0500000000000000" pitchFamily="34" charset="-122"/>
              </a:rPr>
              <a:t>构建并部署</a:t>
            </a:r>
            <a:r>
              <a:rPr lang="en-US" altLang="zh-CN" sz="1200" b="1" dirty="0">
                <a:solidFill>
                  <a:schemeClr val="tx1"/>
                </a:solidFill>
                <a:latin typeface="思源黑体" panose="020B0500000000000000" pitchFamily="34" charset="-122"/>
                <a:ea typeface="思源黑体" panose="020B0500000000000000" pitchFamily="34" charset="-122"/>
              </a:rPr>
              <a:t>API</a:t>
            </a:r>
            <a:r>
              <a:rPr lang="zh-CN" altLang="en-US" sz="1200" b="1" dirty="0">
                <a:solidFill>
                  <a:schemeClr val="tx1"/>
                </a:solidFill>
                <a:latin typeface="思源黑体" panose="020B0500000000000000" pitchFamily="34" charset="-122"/>
                <a:ea typeface="思源黑体" panose="020B0500000000000000" pitchFamily="34" charset="-122"/>
              </a:rPr>
              <a:t>，将我们的算法与硬件进行集成，确保兼容性，达成软硬件协同工作的效果</a:t>
            </a:r>
            <a:endParaRPr lang="zh-CN" sz="1200" b="1" dirty="0">
              <a:solidFill>
                <a:schemeClr val="tx1"/>
              </a:solidFill>
              <a:latin typeface="思源黑体" panose="020B0500000000000000" pitchFamily="34" charset="-122"/>
              <a:ea typeface="思源黑体" panose="020B0500000000000000" pitchFamily="34" charset="-122"/>
            </a:endParaRPr>
          </a:p>
        </p:txBody>
      </p:sp>
      <p:sp>
        <p:nvSpPr>
          <p:cNvPr id="43" name="TextBox 29"/>
          <p:cNvSpPr txBox="1"/>
          <p:nvPr/>
        </p:nvSpPr>
        <p:spPr>
          <a:xfrm>
            <a:off x="726031" y="4483710"/>
            <a:ext cx="2330450" cy="867610"/>
          </a:xfrm>
          <a:prstGeom prst="rect">
            <a:avLst/>
          </a:prstGeom>
        </p:spPr>
        <p:txBody>
          <a:bodyPr wrap="square" lIns="0" tIns="0" rIns="0" bIns="0">
            <a:spAutoFit/>
          </a:bodyPr>
          <a:lstStyle>
            <a:defPPr>
              <a:defRPr lang="zh-CN"/>
            </a:defPPr>
            <a:lvl1pPr algn="just">
              <a:defRPr>
                <a:solidFill>
                  <a:schemeClr val="accent2"/>
                </a:solidFill>
                <a:latin typeface="+mn-ea"/>
              </a:defRPr>
            </a:lvl1pPr>
          </a:lstStyle>
          <a:p>
            <a:pPr>
              <a:lnSpc>
                <a:spcPct val="120000"/>
              </a:lnSpc>
            </a:pPr>
            <a:r>
              <a:rPr lang="zh-CN" altLang="en-US" sz="1200" b="1" dirty="0">
                <a:solidFill>
                  <a:schemeClr val="tx1"/>
                </a:solidFill>
                <a:latin typeface="思源黑体" panose="020B0500000000000000" pitchFamily="34" charset="-122"/>
                <a:ea typeface="思源黑体" panose="020B0500000000000000" pitchFamily="34" charset="-122"/>
              </a:rPr>
              <a:t>开展项目方案选择的讨论，最终确定方案：基于</a:t>
            </a:r>
            <a:r>
              <a:rPr lang="en-US" altLang="zh-CN" sz="1200" b="1" dirty="0">
                <a:solidFill>
                  <a:schemeClr val="tx1"/>
                </a:solidFill>
                <a:latin typeface="思源黑体" panose="020B0500000000000000" pitchFamily="34" charset="-122"/>
                <a:ea typeface="思源黑体" panose="020B0500000000000000" pitchFamily="34" charset="-122"/>
              </a:rPr>
              <a:t>pynq-z2</a:t>
            </a:r>
            <a:r>
              <a:rPr lang="zh-CN" altLang="en-US" sz="1200" b="1" dirty="0">
                <a:solidFill>
                  <a:schemeClr val="tx1"/>
                </a:solidFill>
                <a:latin typeface="思源黑体" panose="020B0500000000000000" pitchFamily="34" charset="-122"/>
                <a:ea typeface="思源黑体" panose="020B0500000000000000" pitchFamily="34" charset="-122"/>
              </a:rPr>
              <a:t>板卡，通过对已有算法在</a:t>
            </a:r>
            <a:r>
              <a:rPr lang="en-US" altLang="zh-CN" sz="1200" b="1" dirty="0">
                <a:solidFill>
                  <a:schemeClr val="tx1"/>
                </a:solidFill>
                <a:latin typeface="思源黑体" panose="020B0500000000000000" pitchFamily="34" charset="-122"/>
                <a:ea typeface="思源黑体" panose="020B0500000000000000" pitchFamily="34" charset="-122"/>
              </a:rPr>
              <a:t>pc</a:t>
            </a:r>
            <a:r>
              <a:rPr lang="zh-CN" altLang="en-US" sz="1200" b="1" dirty="0">
                <a:solidFill>
                  <a:schemeClr val="tx1"/>
                </a:solidFill>
                <a:latin typeface="思源黑体" panose="020B0500000000000000" pitchFamily="34" charset="-122"/>
                <a:ea typeface="思源黑体" panose="020B0500000000000000" pitchFamily="34" charset="-122"/>
              </a:rPr>
              <a:t>端进行优化、整合、升级，再部署到板卡之上</a:t>
            </a:r>
            <a:endParaRPr lang="en-US" altLang="zh-CN" sz="1200" b="1" dirty="0">
              <a:solidFill>
                <a:schemeClr val="tx1"/>
              </a:solidFill>
              <a:latin typeface="思源黑体" panose="020B0500000000000000" pitchFamily="34" charset="-122"/>
              <a:ea typeface="思源黑体" panose="020B0500000000000000" pitchFamily="34" charset="-122"/>
            </a:endParaRPr>
          </a:p>
        </p:txBody>
      </p:sp>
      <p:sp>
        <p:nvSpPr>
          <p:cNvPr id="45" name="TextBox 29"/>
          <p:cNvSpPr txBox="1"/>
          <p:nvPr/>
        </p:nvSpPr>
        <p:spPr>
          <a:xfrm>
            <a:off x="5915396" y="4800002"/>
            <a:ext cx="2598420" cy="646011"/>
          </a:xfrm>
          <a:prstGeom prst="rect">
            <a:avLst/>
          </a:prstGeom>
        </p:spPr>
        <p:txBody>
          <a:bodyPr wrap="square" lIns="0" tIns="0" rIns="0" bIns="0">
            <a:spAutoFit/>
          </a:bodyPr>
          <a:lstStyle>
            <a:defPPr>
              <a:defRPr lang="zh-CN"/>
            </a:defPPr>
            <a:lvl1pPr algn="just">
              <a:defRPr>
                <a:solidFill>
                  <a:schemeClr val="accent2"/>
                </a:solidFill>
                <a:latin typeface="+mn-ea"/>
              </a:defRPr>
            </a:lvl1pPr>
          </a:lstStyle>
          <a:p>
            <a:pPr algn="just">
              <a:lnSpc>
                <a:spcPct val="120000"/>
              </a:lnSpc>
            </a:pPr>
            <a:r>
              <a:rPr lang="zh-CN" altLang="en-US" sz="1200" b="1" dirty="0">
                <a:solidFill>
                  <a:schemeClr val="tx1"/>
                </a:solidFill>
                <a:latin typeface="思源黑体" panose="020B0500000000000000" pitchFamily="34" charset="-122"/>
                <a:ea typeface="思源黑体" panose="020B0500000000000000" pitchFamily="34" charset="-122"/>
              </a:rPr>
              <a:t>在电脑上进行模型的训练与测试，并将训练后的模型进行封装，形成权重文件，留出接口，方便进行统一的调度使用</a:t>
            </a:r>
          </a:p>
        </p:txBody>
      </p:sp>
      <p:sp>
        <p:nvSpPr>
          <p:cNvPr id="3" name="TextBox 29">
            <a:extLst>
              <a:ext uri="{FF2B5EF4-FFF2-40B4-BE49-F238E27FC236}">
                <a16:creationId xmlns:a16="http://schemas.microsoft.com/office/drawing/2014/main" id="{24B0F7FF-5DB2-9801-734F-0E0B3A739524}"/>
              </a:ext>
            </a:extLst>
          </p:cNvPr>
          <p:cNvSpPr txBox="1"/>
          <p:nvPr/>
        </p:nvSpPr>
        <p:spPr>
          <a:xfrm>
            <a:off x="8854400" y="5798879"/>
            <a:ext cx="2598420" cy="424412"/>
          </a:xfrm>
          <a:prstGeom prst="rect">
            <a:avLst/>
          </a:prstGeom>
        </p:spPr>
        <p:txBody>
          <a:bodyPr wrap="square" lIns="0" tIns="0" rIns="0" bIns="0">
            <a:spAutoFit/>
          </a:bodyPr>
          <a:lstStyle>
            <a:defPPr>
              <a:defRPr lang="zh-CN"/>
            </a:defPPr>
            <a:lvl1pPr algn="just">
              <a:defRPr>
                <a:solidFill>
                  <a:schemeClr val="accent2"/>
                </a:solidFill>
                <a:latin typeface="+mn-ea"/>
              </a:defRPr>
            </a:lvl1pPr>
          </a:lstStyle>
          <a:p>
            <a:pPr algn="just">
              <a:lnSpc>
                <a:spcPct val="120000"/>
              </a:lnSpc>
            </a:pPr>
            <a:r>
              <a:rPr lang="zh-CN" altLang="en-US" sz="1200" b="1" dirty="0">
                <a:solidFill>
                  <a:schemeClr val="tx1"/>
                </a:solidFill>
                <a:latin typeface="思源黑体" panose="020B0500000000000000" pitchFamily="34" charset="-122"/>
                <a:ea typeface="思源黑体" panose="020B0500000000000000" pitchFamily="34" charset="-122"/>
              </a:rPr>
              <a:t>进行不断的测试与检验，观察效果，进行后期的运行与维护</a:t>
            </a:r>
          </a:p>
        </p:txBody>
      </p:sp>
    </p:spTree>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5819"/>
            <a:ext cx="12192000" cy="6852181"/>
          </a:xfrm>
          <a:prstGeom prst="rect">
            <a:avLst/>
          </a:prstGeom>
        </p:spPr>
      </p:pic>
      <p:sp>
        <p:nvSpPr>
          <p:cNvPr id="15" name="矩形 14"/>
          <p:cNvSpPr/>
          <p:nvPr/>
        </p:nvSpPr>
        <p:spPr>
          <a:xfrm>
            <a:off x="2449722" y="1931264"/>
            <a:ext cx="7292557" cy="3045469"/>
          </a:xfrm>
          <a:prstGeom prst="rect">
            <a:avLst/>
          </a:prstGeom>
          <a:solidFill>
            <a:srgbClr val="244C89"/>
          </a:solidFill>
          <a:ln>
            <a:noFill/>
          </a:ln>
          <a:effectLst>
            <a:outerShdw blurRad="444500" dist="2540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7" name="矩形 16"/>
          <p:cNvSpPr/>
          <p:nvPr/>
        </p:nvSpPr>
        <p:spPr>
          <a:xfrm>
            <a:off x="2679992" y="2159983"/>
            <a:ext cx="6832016" cy="2588032"/>
          </a:xfrm>
          <a:prstGeom prst="rect">
            <a:avLst/>
          </a:prstGeom>
          <a:noFill/>
          <a:ln w="25400">
            <a:solidFill>
              <a:schemeClr val="bg1"/>
            </a:solidFill>
          </a:ln>
          <a:effectLst>
            <a:outerShdw blurRad="444500" dist="2540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4" name="文本框 23"/>
          <p:cNvSpPr txBox="1"/>
          <p:nvPr/>
        </p:nvSpPr>
        <p:spPr>
          <a:xfrm>
            <a:off x="2885401" y="2443843"/>
            <a:ext cx="1643400" cy="2215991"/>
          </a:xfrm>
          <a:prstGeom prst="rect">
            <a:avLst/>
          </a:prstGeom>
          <a:noFill/>
        </p:spPr>
        <p:txBody>
          <a:bodyPr wrap="none" rtlCol="0">
            <a:spAutoFit/>
          </a:bodyPr>
          <a:lstStyle/>
          <a:p>
            <a:pPr algn="ctr"/>
            <a:r>
              <a:rPr lang="en-US" altLang="zh-CN" sz="13800" dirty="0">
                <a:solidFill>
                  <a:schemeClr val="bg1"/>
                </a:solidFill>
                <a:latin typeface="Agency FB" panose="020B0503020202020204" pitchFamily="34" charset="0"/>
              </a:rPr>
              <a:t>02</a:t>
            </a:r>
            <a:endParaRPr lang="zh-CN" altLang="en-US" sz="13800" dirty="0">
              <a:solidFill>
                <a:schemeClr val="bg1"/>
              </a:solidFill>
              <a:latin typeface="Agency FB" panose="020B0503020202020204" pitchFamily="34" charset="0"/>
            </a:endParaRPr>
          </a:p>
        </p:txBody>
      </p:sp>
      <p:sp>
        <p:nvSpPr>
          <p:cNvPr id="25" name="文本框 24"/>
          <p:cNvSpPr txBox="1"/>
          <p:nvPr/>
        </p:nvSpPr>
        <p:spPr>
          <a:xfrm>
            <a:off x="4876558" y="3167092"/>
            <a:ext cx="4238307" cy="769441"/>
          </a:xfrm>
          <a:prstGeom prst="rect">
            <a:avLst/>
          </a:prstGeom>
          <a:noFill/>
        </p:spPr>
        <p:txBody>
          <a:bodyPr wrap="square" rtlCol="0">
            <a:spAutoFit/>
            <a:scene3d>
              <a:camera prst="orthographicFront"/>
              <a:lightRig rig="threePt" dir="t"/>
            </a:scene3d>
            <a:sp3d contourW="12700"/>
          </a:bodyPr>
          <a:lstStyle/>
          <a:p>
            <a:r>
              <a:rPr lang="zh-CN" altLang="en-US" sz="4400" b="1" dirty="0">
                <a:solidFill>
                  <a:schemeClr val="bg1"/>
                </a:solidFill>
                <a:latin typeface="思源黑体" panose="020B0500000000000000" pitchFamily="34" charset="-122"/>
                <a:ea typeface="思源黑体" panose="020B0500000000000000" pitchFamily="34" charset="-122"/>
                <a:sym typeface="+mn-ea"/>
              </a:rPr>
              <a:t>项目展示</a:t>
            </a:r>
            <a:endParaRPr lang="zh-CN" altLang="en-US" sz="4400" b="1" dirty="0">
              <a:solidFill>
                <a:schemeClr val="bg1"/>
              </a:solidFill>
              <a:latin typeface="思源黑体" panose="020B0500000000000000" pitchFamily="34" charset="-122"/>
              <a:ea typeface="思源黑体" panose="020B0500000000000000" pitchFamily="34" charset="-122"/>
            </a:endParaRPr>
          </a:p>
        </p:txBody>
      </p:sp>
      <p:cxnSp>
        <p:nvCxnSpPr>
          <p:cNvPr id="27" name="直接连接符 26"/>
          <p:cNvCxnSpPr/>
          <p:nvPr/>
        </p:nvCxnSpPr>
        <p:spPr>
          <a:xfrm>
            <a:off x="4702757" y="2832100"/>
            <a:ext cx="0" cy="1411944"/>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406898" y="758516"/>
            <a:ext cx="3629564" cy="456129"/>
          </a:xfrm>
        </p:spPr>
        <p:txBody>
          <a:bodyPr/>
          <a:lstStyle/>
          <a:p>
            <a:pPr>
              <a:lnSpc>
                <a:spcPct val="120000"/>
              </a:lnSpc>
            </a:pPr>
            <a:r>
              <a:rPr lang="zh-CN" altLang="en-US" dirty="0"/>
              <a:t>项目展示</a:t>
            </a:r>
          </a:p>
        </p:txBody>
      </p:sp>
      <p:pic>
        <p:nvPicPr>
          <p:cNvPr id="2" name="图片 1">
            <a:extLst>
              <a:ext uri="{FF2B5EF4-FFF2-40B4-BE49-F238E27FC236}">
                <a16:creationId xmlns:a16="http://schemas.microsoft.com/office/drawing/2014/main" id="{C9FAEDF8-2E80-9901-513C-D962DAB3163A}"/>
              </a:ext>
            </a:extLst>
          </p:cNvPr>
          <p:cNvPicPr>
            <a:picLocks noChangeAspect="1"/>
          </p:cNvPicPr>
          <p:nvPr/>
        </p:nvPicPr>
        <p:blipFill>
          <a:blip r:embed="rId3"/>
          <a:stretch>
            <a:fillRect/>
          </a:stretch>
        </p:blipFill>
        <p:spPr>
          <a:xfrm>
            <a:off x="6814593" y="1473382"/>
            <a:ext cx="3981436" cy="4176519"/>
          </a:xfrm>
          <a:prstGeom prst="rect">
            <a:avLst/>
          </a:prstGeom>
        </p:spPr>
      </p:pic>
      <p:sp>
        <p:nvSpPr>
          <p:cNvPr id="4" name="文本框 3">
            <a:extLst>
              <a:ext uri="{FF2B5EF4-FFF2-40B4-BE49-F238E27FC236}">
                <a16:creationId xmlns:a16="http://schemas.microsoft.com/office/drawing/2014/main" id="{92F47D58-9F68-E026-E298-E7548B1CD154}"/>
              </a:ext>
            </a:extLst>
          </p:cNvPr>
          <p:cNvSpPr txBox="1"/>
          <p:nvPr/>
        </p:nvSpPr>
        <p:spPr>
          <a:xfrm>
            <a:off x="7513976" y="5716032"/>
            <a:ext cx="3469876" cy="307777"/>
          </a:xfrm>
          <a:prstGeom prst="rect">
            <a:avLst/>
          </a:prstGeom>
          <a:noFill/>
        </p:spPr>
        <p:txBody>
          <a:bodyPr wrap="square" rtlCol="0">
            <a:spAutoFit/>
          </a:bodyPr>
          <a:lstStyle/>
          <a:p>
            <a:r>
              <a:rPr lang="zh-CN" altLang="en-US" sz="1400" b="1" dirty="0">
                <a:ea typeface="思源黑体" panose="020B0500000000000000"/>
              </a:rPr>
              <a:t>其他已优化模型权重文件缩略图</a:t>
            </a:r>
          </a:p>
        </p:txBody>
      </p:sp>
      <p:pic>
        <p:nvPicPr>
          <p:cNvPr id="7" name="图片 6">
            <a:extLst>
              <a:ext uri="{FF2B5EF4-FFF2-40B4-BE49-F238E27FC236}">
                <a16:creationId xmlns:a16="http://schemas.microsoft.com/office/drawing/2014/main" id="{EE19368C-EFC7-F33E-F445-5D1D711B0F7D}"/>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b="15512"/>
          <a:stretch/>
        </p:blipFill>
        <p:spPr>
          <a:xfrm>
            <a:off x="1406898" y="1473382"/>
            <a:ext cx="3984655" cy="3304508"/>
          </a:xfrm>
          <a:prstGeom prst="rect">
            <a:avLst/>
          </a:prstGeom>
        </p:spPr>
      </p:pic>
      <p:pic>
        <p:nvPicPr>
          <p:cNvPr id="11" name="图片 10">
            <a:extLst>
              <a:ext uri="{FF2B5EF4-FFF2-40B4-BE49-F238E27FC236}">
                <a16:creationId xmlns:a16="http://schemas.microsoft.com/office/drawing/2014/main" id="{85089A24-E356-27FF-6F51-E8AB8F278CE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406898" y="4777891"/>
            <a:ext cx="3984655" cy="1245918"/>
          </a:xfrm>
          <a:prstGeom prst="rect">
            <a:avLst/>
          </a:prstGeom>
        </p:spPr>
      </p:pic>
      <p:sp>
        <p:nvSpPr>
          <p:cNvPr id="12" name="文本框 11">
            <a:extLst>
              <a:ext uri="{FF2B5EF4-FFF2-40B4-BE49-F238E27FC236}">
                <a16:creationId xmlns:a16="http://schemas.microsoft.com/office/drawing/2014/main" id="{B0562C43-9E9F-383B-3F14-1BD930268BC1}"/>
              </a:ext>
            </a:extLst>
          </p:cNvPr>
          <p:cNvSpPr txBox="1"/>
          <p:nvPr/>
        </p:nvSpPr>
        <p:spPr>
          <a:xfrm>
            <a:off x="2476702" y="6099484"/>
            <a:ext cx="3469876" cy="307777"/>
          </a:xfrm>
          <a:prstGeom prst="rect">
            <a:avLst/>
          </a:prstGeom>
          <a:noFill/>
        </p:spPr>
        <p:txBody>
          <a:bodyPr wrap="square" rtlCol="0">
            <a:spAutoFit/>
          </a:bodyPr>
          <a:lstStyle/>
          <a:p>
            <a:r>
              <a:rPr lang="zh-CN" altLang="en-US" sz="1400" b="1" dirty="0">
                <a:ea typeface="思源黑体" panose="020B0500000000000000"/>
              </a:rPr>
              <a:t>部分训练函数代码</a:t>
            </a:r>
          </a:p>
        </p:txBody>
      </p:sp>
    </p:spTree>
    <p:extLst>
      <p:ext uri="{BB962C8B-B14F-4D97-AF65-F5344CB8AC3E}">
        <p14:creationId xmlns:p14="http://schemas.microsoft.com/office/powerpoint/2010/main" val="3425028352"/>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406898" y="758516"/>
            <a:ext cx="3629564" cy="456129"/>
          </a:xfrm>
        </p:spPr>
        <p:txBody>
          <a:bodyPr/>
          <a:lstStyle/>
          <a:p>
            <a:pPr>
              <a:lnSpc>
                <a:spcPct val="120000"/>
              </a:lnSpc>
            </a:pPr>
            <a:r>
              <a:rPr lang="zh-CN" altLang="en-US" dirty="0"/>
              <a:t>项目展示</a:t>
            </a:r>
          </a:p>
        </p:txBody>
      </p:sp>
      <p:pic>
        <p:nvPicPr>
          <p:cNvPr id="7" name="图片 6">
            <a:extLst>
              <a:ext uri="{FF2B5EF4-FFF2-40B4-BE49-F238E27FC236}">
                <a16:creationId xmlns:a16="http://schemas.microsoft.com/office/drawing/2014/main" id="{C3722D06-7988-A557-0202-1FF4F82734C0}"/>
              </a:ext>
            </a:extLst>
          </p:cNvPr>
          <p:cNvPicPr>
            <a:picLocks noChangeAspect="1"/>
          </p:cNvPicPr>
          <p:nvPr/>
        </p:nvPicPr>
        <p:blipFill>
          <a:blip r:embed="rId3"/>
          <a:stretch>
            <a:fillRect/>
          </a:stretch>
        </p:blipFill>
        <p:spPr>
          <a:xfrm>
            <a:off x="700572" y="1676382"/>
            <a:ext cx="10790855" cy="2217612"/>
          </a:xfrm>
          <a:prstGeom prst="rect">
            <a:avLst/>
          </a:prstGeom>
        </p:spPr>
      </p:pic>
      <p:pic>
        <p:nvPicPr>
          <p:cNvPr id="9" name="图片 8">
            <a:extLst>
              <a:ext uri="{FF2B5EF4-FFF2-40B4-BE49-F238E27FC236}">
                <a16:creationId xmlns:a16="http://schemas.microsoft.com/office/drawing/2014/main" id="{11DB06B3-FED0-34DA-E11E-013E7E916BCD}"/>
              </a:ext>
            </a:extLst>
          </p:cNvPr>
          <p:cNvPicPr>
            <a:picLocks noChangeAspect="1"/>
          </p:cNvPicPr>
          <p:nvPr/>
        </p:nvPicPr>
        <p:blipFill>
          <a:blip r:embed="rId4"/>
          <a:stretch>
            <a:fillRect/>
          </a:stretch>
        </p:blipFill>
        <p:spPr>
          <a:xfrm>
            <a:off x="2755902" y="4202363"/>
            <a:ext cx="6530906" cy="1958510"/>
          </a:xfrm>
          <a:prstGeom prst="rect">
            <a:avLst/>
          </a:prstGeom>
        </p:spPr>
      </p:pic>
      <p:sp>
        <p:nvSpPr>
          <p:cNvPr id="2" name="文本框 1">
            <a:extLst>
              <a:ext uri="{FF2B5EF4-FFF2-40B4-BE49-F238E27FC236}">
                <a16:creationId xmlns:a16="http://schemas.microsoft.com/office/drawing/2014/main" id="{A875E2B2-3F88-DDD6-BD0F-1F16785723BD}"/>
              </a:ext>
            </a:extLst>
          </p:cNvPr>
          <p:cNvSpPr txBox="1"/>
          <p:nvPr/>
        </p:nvSpPr>
        <p:spPr>
          <a:xfrm>
            <a:off x="5036462" y="3833031"/>
            <a:ext cx="3276096" cy="276999"/>
          </a:xfrm>
          <a:prstGeom prst="rect">
            <a:avLst/>
          </a:prstGeom>
          <a:noFill/>
        </p:spPr>
        <p:txBody>
          <a:bodyPr wrap="square" rtlCol="0">
            <a:spAutoFit/>
          </a:bodyPr>
          <a:lstStyle/>
          <a:p>
            <a:r>
              <a:rPr lang="zh-CN" altLang="en-US" sz="1200" b="1" dirty="0">
                <a:ea typeface="思源黑体" panose="020B0500000000000000"/>
              </a:rPr>
              <a:t>经典</a:t>
            </a:r>
            <a:r>
              <a:rPr lang="en-US" altLang="zh-CN" sz="1200" b="1" dirty="0">
                <a:ea typeface="思源黑体" panose="020B0500000000000000"/>
              </a:rPr>
              <a:t>CNN</a:t>
            </a:r>
            <a:r>
              <a:rPr lang="zh-CN" altLang="en-US" sz="1200" b="1" dirty="0">
                <a:ea typeface="思源黑体" panose="020B0500000000000000"/>
              </a:rPr>
              <a:t>网络结构</a:t>
            </a:r>
          </a:p>
        </p:txBody>
      </p:sp>
      <p:sp>
        <p:nvSpPr>
          <p:cNvPr id="4" name="文本框 3">
            <a:extLst>
              <a:ext uri="{FF2B5EF4-FFF2-40B4-BE49-F238E27FC236}">
                <a16:creationId xmlns:a16="http://schemas.microsoft.com/office/drawing/2014/main" id="{4AC34882-BD46-147B-1021-EA8B2879F3DE}"/>
              </a:ext>
            </a:extLst>
          </p:cNvPr>
          <p:cNvSpPr txBox="1"/>
          <p:nvPr/>
        </p:nvSpPr>
        <p:spPr>
          <a:xfrm>
            <a:off x="5135174" y="6050643"/>
            <a:ext cx="1562352" cy="276999"/>
          </a:xfrm>
          <a:prstGeom prst="rect">
            <a:avLst/>
          </a:prstGeom>
          <a:noFill/>
        </p:spPr>
        <p:txBody>
          <a:bodyPr wrap="square" rtlCol="0">
            <a:spAutoFit/>
          </a:bodyPr>
          <a:lstStyle/>
          <a:p>
            <a:r>
              <a:rPr lang="zh-CN" altLang="en-US" sz="1200" b="1" dirty="0">
                <a:ea typeface="思源黑体" panose="020B0500000000000000"/>
              </a:rPr>
              <a:t>优化后网络结构</a:t>
            </a:r>
          </a:p>
        </p:txBody>
      </p:sp>
    </p:spTree>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406898" y="758516"/>
            <a:ext cx="3629564" cy="456129"/>
          </a:xfrm>
        </p:spPr>
        <p:txBody>
          <a:bodyPr/>
          <a:lstStyle/>
          <a:p>
            <a:pPr>
              <a:lnSpc>
                <a:spcPct val="120000"/>
              </a:lnSpc>
            </a:pPr>
            <a:r>
              <a:rPr lang="zh-CN" altLang="en-US" dirty="0"/>
              <a:t>项目展示</a:t>
            </a:r>
          </a:p>
        </p:txBody>
      </p:sp>
      <p:pic>
        <p:nvPicPr>
          <p:cNvPr id="2" name="图片 1">
            <a:extLst>
              <a:ext uri="{FF2B5EF4-FFF2-40B4-BE49-F238E27FC236}">
                <a16:creationId xmlns:a16="http://schemas.microsoft.com/office/drawing/2014/main" id="{18A039FD-C8F9-0A65-764B-768C59684316}"/>
              </a:ext>
            </a:extLst>
          </p:cNvPr>
          <p:cNvPicPr>
            <a:picLocks noChangeAspect="1"/>
          </p:cNvPicPr>
          <p:nvPr/>
        </p:nvPicPr>
        <p:blipFill rotWithShape="1">
          <a:blip r:embed="rId3"/>
          <a:srcRect l="2042" r="1628" b="4304"/>
          <a:stretch/>
        </p:blipFill>
        <p:spPr>
          <a:xfrm>
            <a:off x="488163" y="1937801"/>
            <a:ext cx="7099540" cy="3421431"/>
          </a:xfrm>
          <a:prstGeom prst="rect">
            <a:avLst/>
          </a:prstGeom>
        </p:spPr>
      </p:pic>
      <p:pic>
        <p:nvPicPr>
          <p:cNvPr id="4" name="图片 3">
            <a:extLst>
              <a:ext uri="{FF2B5EF4-FFF2-40B4-BE49-F238E27FC236}">
                <a16:creationId xmlns:a16="http://schemas.microsoft.com/office/drawing/2014/main" id="{3262FA52-29D1-0C2F-D8F2-FD0CC6E2A647}"/>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b="1447"/>
          <a:stretch/>
        </p:blipFill>
        <p:spPr>
          <a:xfrm>
            <a:off x="7716890" y="588968"/>
            <a:ext cx="1610798" cy="5342521"/>
          </a:xfrm>
          <a:prstGeom prst="rect">
            <a:avLst/>
          </a:prstGeom>
        </p:spPr>
      </p:pic>
      <p:pic>
        <p:nvPicPr>
          <p:cNvPr id="5" name="图片 4">
            <a:extLst>
              <a:ext uri="{FF2B5EF4-FFF2-40B4-BE49-F238E27FC236}">
                <a16:creationId xmlns:a16="http://schemas.microsoft.com/office/drawing/2014/main" id="{986B2502-9BF6-1C59-1544-928F4824DE35}"/>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890" b="1"/>
          <a:stretch/>
        </p:blipFill>
        <p:spPr>
          <a:xfrm>
            <a:off x="9192445" y="595023"/>
            <a:ext cx="2356817" cy="5390965"/>
          </a:xfrm>
          <a:prstGeom prst="rect">
            <a:avLst/>
          </a:prstGeom>
        </p:spPr>
      </p:pic>
      <p:sp>
        <p:nvSpPr>
          <p:cNvPr id="6" name="文本框 5">
            <a:extLst>
              <a:ext uri="{FF2B5EF4-FFF2-40B4-BE49-F238E27FC236}">
                <a16:creationId xmlns:a16="http://schemas.microsoft.com/office/drawing/2014/main" id="{1924A88E-2FD1-CA7E-82C5-709234CB67E0}"/>
              </a:ext>
            </a:extLst>
          </p:cNvPr>
          <p:cNvSpPr txBox="1"/>
          <p:nvPr/>
        </p:nvSpPr>
        <p:spPr>
          <a:xfrm>
            <a:off x="2864312" y="5595401"/>
            <a:ext cx="1871190" cy="307777"/>
          </a:xfrm>
          <a:prstGeom prst="rect">
            <a:avLst/>
          </a:prstGeom>
          <a:noFill/>
        </p:spPr>
        <p:txBody>
          <a:bodyPr wrap="square" rtlCol="0">
            <a:spAutoFit/>
          </a:bodyPr>
          <a:lstStyle/>
          <a:p>
            <a:r>
              <a:rPr lang="en-US" altLang="zh-CN" sz="1400" b="1" dirty="0">
                <a:ea typeface="思源黑体" panose="020B0500000000000000"/>
              </a:rPr>
              <a:t>Caffe</a:t>
            </a:r>
            <a:r>
              <a:rPr lang="zh-CN" altLang="en-US" sz="1400" b="1" dirty="0">
                <a:ea typeface="思源黑体" panose="020B0500000000000000"/>
              </a:rPr>
              <a:t>整体模型文件图</a:t>
            </a:r>
          </a:p>
        </p:txBody>
      </p:sp>
      <p:sp>
        <p:nvSpPr>
          <p:cNvPr id="7" name="文本框 6">
            <a:extLst>
              <a:ext uri="{FF2B5EF4-FFF2-40B4-BE49-F238E27FC236}">
                <a16:creationId xmlns:a16="http://schemas.microsoft.com/office/drawing/2014/main" id="{E8EA2DA6-B662-F2D2-70EE-11D61C1BFCA0}"/>
              </a:ext>
            </a:extLst>
          </p:cNvPr>
          <p:cNvSpPr txBox="1"/>
          <p:nvPr/>
        </p:nvSpPr>
        <p:spPr>
          <a:xfrm>
            <a:off x="8522289" y="5985988"/>
            <a:ext cx="1760169" cy="307777"/>
          </a:xfrm>
          <a:prstGeom prst="rect">
            <a:avLst/>
          </a:prstGeom>
          <a:noFill/>
        </p:spPr>
        <p:txBody>
          <a:bodyPr wrap="square" rtlCol="0">
            <a:spAutoFit/>
          </a:bodyPr>
          <a:lstStyle/>
          <a:p>
            <a:r>
              <a:rPr lang="en-US" altLang="zh-CN" sz="1400" b="1" dirty="0">
                <a:ea typeface="思源黑体" panose="020B0500000000000000"/>
              </a:rPr>
              <a:t>Caffe</a:t>
            </a:r>
            <a:r>
              <a:rPr lang="zh-CN" altLang="en-US" sz="1400" b="1" dirty="0">
                <a:ea typeface="思源黑体" panose="020B0500000000000000"/>
              </a:rPr>
              <a:t>框架展示</a:t>
            </a:r>
          </a:p>
        </p:txBody>
      </p:sp>
    </p:spTree>
    <p:extLst>
      <p:ext uri="{BB962C8B-B14F-4D97-AF65-F5344CB8AC3E}">
        <p14:creationId xmlns:p14="http://schemas.microsoft.com/office/powerpoint/2010/main" val="815433691"/>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C3A0EE-A7E0-B613-A5E3-8861A5604461}"/>
              </a:ext>
            </a:extLst>
          </p:cNvPr>
          <p:cNvSpPr>
            <a:spLocks noGrp="1"/>
          </p:cNvSpPr>
          <p:nvPr>
            <p:ph type="title"/>
          </p:nvPr>
        </p:nvSpPr>
        <p:spPr/>
        <p:txBody>
          <a:bodyPr/>
          <a:lstStyle/>
          <a:p>
            <a:r>
              <a:rPr lang="zh-CN" altLang="en-US" dirty="0"/>
              <a:t>项目展示</a:t>
            </a:r>
          </a:p>
        </p:txBody>
      </p:sp>
      <p:pic>
        <p:nvPicPr>
          <p:cNvPr id="3" name="图片 2">
            <a:extLst>
              <a:ext uri="{FF2B5EF4-FFF2-40B4-BE49-F238E27FC236}">
                <a16:creationId xmlns:a16="http://schemas.microsoft.com/office/drawing/2014/main" id="{328DB9C5-7ADA-973E-4F71-EB94445B14D9}"/>
              </a:ext>
            </a:extLst>
          </p:cNvPr>
          <p:cNvPicPr>
            <a:picLocks noChangeAspect="1"/>
          </p:cNvPicPr>
          <p:nvPr/>
        </p:nvPicPr>
        <p:blipFill>
          <a:blip r:embed="rId2"/>
          <a:stretch>
            <a:fillRect/>
          </a:stretch>
        </p:blipFill>
        <p:spPr>
          <a:xfrm>
            <a:off x="1055314" y="1605767"/>
            <a:ext cx="3109229" cy="1950889"/>
          </a:xfrm>
          <a:prstGeom prst="rect">
            <a:avLst/>
          </a:prstGeom>
        </p:spPr>
      </p:pic>
      <p:pic>
        <p:nvPicPr>
          <p:cNvPr id="4" name="图片 3">
            <a:extLst>
              <a:ext uri="{FF2B5EF4-FFF2-40B4-BE49-F238E27FC236}">
                <a16:creationId xmlns:a16="http://schemas.microsoft.com/office/drawing/2014/main" id="{605FB900-DCD2-860E-A1EB-AE53CA37C39C}"/>
              </a:ext>
            </a:extLst>
          </p:cNvPr>
          <p:cNvPicPr>
            <a:picLocks noChangeAspect="1"/>
          </p:cNvPicPr>
          <p:nvPr/>
        </p:nvPicPr>
        <p:blipFill>
          <a:blip r:embed="rId3"/>
          <a:stretch>
            <a:fillRect/>
          </a:stretch>
        </p:blipFill>
        <p:spPr>
          <a:xfrm>
            <a:off x="4740188" y="3981187"/>
            <a:ext cx="2711623" cy="2124012"/>
          </a:xfrm>
          <a:prstGeom prst="rect">
            <a:avLst/>
          </a:prstGeom>
        </p:spPr>
      </p:pic>
      <p:pic>
        <p:nvPicPr>
          <p:cNvPr id="5" name="图片 4">
            <a:extLst>
              <a:ext uri="{FF2B5EF4-FFF2-40B4-BE49-F238E27FC236}">
                <a16:creationId xmlns:a16="http://schemas.microsoft.com/office/drawing/2014/main" id="{C3095FB9-B9D3-4231-33A5-59962B5099CC}"/>
              </a:ext>
            </a:extLst>
          </p:cNvPr>
          <p:cNvPicPr>
            <a:picLocks noChangeAspect="1"/>
          </p:cNvPicPr>
          <p:nvPr/>
        </p:nvPicPr>
        <p:blipFill>
          <a:blip r:embed="rId4"/>
          <a:stretch>
            <a:fillRect/>
          </a:stretch>
        </p:blipFill>
        <p:spPr>
          <a:xfrm>
            <a:off x="1055313" y="3981187"/>
            <a:ext cx="3109229" cy="2124012"/>
          </a:xfrm>
          <a:prstGeom prst="rect">
            <a:avLst/>
          </a:prstGeom>
        </p:spPr>
      </p:pic>
      <p:pic>
        <p:nvPicPr>
          <p:cNvPr id="6" name="图片 5">
            <a:extLst>
              <a:ext uri="{FF2B5EF4-FFF2-40B4-BE49-F238E27FC236}">
                <a16:creationId xmlns:a16="http://schemas.microsoft.com/office/drawing/2014/main" id="{F9D6C039-1D99-7D56-6A9A-58768842392F}"/>
              </a:ext>
            </a:extLst>
          </p:cNvPr>
          <p:cNvPicPr>
            <a:picLocks noChangeAspect="1"/>
          </p:cNvPicPr>
          <p:nvPr/>
        </p:nvPicPr>
        <p:blipFill>
          <a:blip r:embed="rId5"/>
          <a:stretch>
            <a:fillRect/>
          </a:stretch>
        </p:blipFill>
        <p:spPr>
          <a:xfrm>
            <a:off x="4740188" y="1619614"/>
            <a:ext cx="2711623" cy="1950888"/>
          </a:xfrm>
          <a:prstGeom prst="rect">
            <a:avLst/>
          </a:prstGeom>
        </p:spPr>
      </p:pic>
      <p:pic>
        <p:nvPicPr>
          <p:cNvPr id="8" name="图片 7">
            <a:extLst>
              <a:ext uri="{FF2B5EF4-FFF2-40B4-BE49-F238E27FC236}">
                <a16:creationId xmlns:a16="http://schemas.microsoft.com/office/drawing/2014/main" id="{AEBE5896-F223-95B2-0594-04ECA985391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832452" y="1605767"/>
            <a:ext cx="3751462" cy="4499432"/>
          </a:xfrm>
          <a:prstGeom prst="rect">
            <a:avLst/>
          </a:prstGeom>
        </p:spPr>
      </p:pic>
    </p:spTree>
    <p:extLst>
      <p:ext uri="{BB962C8B-B14F-4D97-AF65-F5344CB8AC3E}">
        <p14:creationId xmlns:p14="http://schemas.microsoft.com/office/powerpoint/2010/main" val="1509952724"/>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ULTRA_SCORM_COURSE_ID" val="7A251DB4-07BE-47B3-8E91-FE7746FF9ADF"/>
  <p:tag name="ISPRING_SCORM_RATE_SLIDES" val="1"/>
  <p:tag name="ISPRING_SCORM_PASSING_SCORE" val="100.0000000000"/>
  <p:tag name="ISPRINGONLINEFOLDERID" val="0"/>
  <p:tag name="ISPRINGONLINEFOLDERPATH" val="Content List"/>
  <p:tag name="ISPRINGCLOUDFOLDERID" val="0"/>
  <p:tag name="ISPRINGCLOUDFOLDERPATH" val="Repository"/>
  <p:tag name="ISPRING_RESOURCE_PATHS_HASH_PRESENTER" val="dda1421ddb3ffb98a498c34c1cc89e982539480"/>
  <p:tag name="ISPRING_PRESENTATION_TITLE" val="毕业论文答辩PPT-13"/>
  <p:tag name="ISPRING_PLAYERS_CUSTOMIZATION" val="UEsDBBQAAgAIAEOUV0cNwDEewAEAANoDAAAPAAAAbm9uZS9wbGF5ZXIueG1spZJPb9QwEMXPW6nfIfK9dpYKUa0cekDKiaJKC4jbyptME1PHDp4Ju/vtmfzZpFuQQOKQaPIy72fPs/X9sXHJT4hog8/EWqYiAV+E0voqE18+5zd34v799ZVunTlBTGyZCR88iKQELKJtiX2PhupMvBAkQ0XCL4+bI9pM1ETtRqnD4SAPtzLESr1J07X69vBxW9TQmBvrkYwvmLvs5VYkbbQhWjpl4l0qrq9WA/ICZ5F7fIXBdf3KKIvQqDYCgieIatz2bN3Q3838NMErOrWAgkdfDbPvTfH8EMrOAfbaSo9tWyDqCYO20rSx6zufYCwyMTbsGkA0FaB0vhJq9Ko/mPWTM1hPHLzA9ty22zuLNYsjfejeLerubBmyVxNHXYJ0M0wwnGLeOZeDoS5CKZIIPzrLVd5jv85HkK7FuJzn7h0+Wy/xULDGVW4KCvH0gR18JFOUco5ejtHLwdTbh+ITF49TnNsFMgezhKBratzbf86j7/6fOEp4Mp0jcV7B+hKOueW/BA2PQsAz9pqk1sl+tTOVd9ftmxdX40Iadzdl8R1FQiZWwNewNGTUos8w9Zqm1fg5JTTHotXv91JPRC5/AVBLAwQUAAIACACBerJKWn+5mToEAADhDgAAHQAAAHVuaXZlcnNhbC9jb21tb25fbWVzc2FnZXMubG5nrVf/bts2EP6/QN+BEFBgA7a0HdCiGBIHtMTYQmTJleg42Q8IjMTYRCgxkyi32V99mj7YnmRHym7spoOkdIBtmLTvu9Pdd9+Rx6cfC4k2vKqFKk+c10evHMTLTOWiXJ04C3r28zsH1ZqVOZOq5CdOqRx0Onr+7FiyctWwFYfvz58hdFzwuoZlPTKrhzUS+YkzH6duNJvj8CoNokmUjv2JM3JVccfKexSolfqj+uGXt+8+vn7z9sfjl1vLPkDJDAfBIRSySG9e9QAKaRwFKaCRIA3JJXVG5nOYXbSggR8SZ7T9Msx6HpMLZ2Q+O+0WcUxCmiaB75HUT9IwojYXAaHEc0ZXqkFrtuFIK7QR/APSaw6V1KLiqJYitz9kCjbKhnc586IZ9sM0JgmNfZf6UeiMElVV9z9ZWNbotarAXY1yUbNryXPrEzhjf7+reA2umQZOIXjptYB/qoKJ8qjTdYyXfjhJaRQFSUpCb7fjjEiZI69ixs1AlBgnJAaAitW8eoJtallmzRGWchjC1J9MA3hTE8JUrNYS3npoHHMCNZjzsssKOEJiYFeSLKPYM0kDV4ihO1bXH1SVH/Bjv1BdwH7oRkBBl+6BU4OxA4YaC1COquKZ7gKbkSTBE5KOo0sgMvRdNMQiOod2Ox9icUUSaBGSdNmE+MKfYEN402I7/u/6K2OGzvIesSwDO5O+jVBNDTsmpdAFttPqYV4S8n4BVfNx8I0ubgEhsbZeK7HhEEKVd7MHNMUlnuHP+4X/W3qG/YB4KRDKi5YptWJnnDGQh1JpxKRU5gHAL8s3rMw4uuYZa4Dw9/C3XOT2b6bYNpK/GvE3YnorLS+2qhR65PLF0cDQDoTscYRFU0N4WvPiTne53gv/KVEYYv9nCH0efaD/pG3WsQ8dMBaqvwUBeTaCBIoq+1v54Rk4mrc9D6LglzcDfIbRFiBU6KkYF5CqgxAuIIUD7JdknPgUhu2SX9dCd84xW9m2QN8uagYHB8k1fyjsNb9R0BOSs007zkDWbKU7C7o3LQ+0h/o0gJBDAFy1IxEgpSgg/rwH5mJGdhloJePgSZaqkbltUSlurWxAbpuCP57DN5Uq7K5k9Y68rWqdfk8U7cPFrdP5gHmSEBy709TFoUvMEc40jexpBFw0MQU0SQM8NuZAyoLpbA1aeaOaMu8J1J7CPHKGAWyb0oSzKlv/8+lzT4yvIml30Xb310Eg0GFGiMgXsN9DpXn9ZxcIxeNDO7voY7U9te7seh5iqQ90+F9Oh6zV9EIVsHXU7RfYti0aphS70xkQMrH8U02VdY/efYQZjs9BVOz5yhnNWHULikSVkoNQbKoNAfUw7w8Xh0ZLUfIhtt+n6eaBqT9PsefZWxQ0nxTZbTu8cjgrZtvrlITrVF8wd4pDELyv8Hgu9EBAOyN28gKN3q4f2nzzeGR8WdX2Mnr8cu9u+i9QSwMEFAACAAgAgXqySgn+cEwJAwAAtQoAACcAAAB1bml2ZXJzYWwvZmxhc2hfcHVibGlzaGluZ19zZXR0aW5ncy54bWzVVt1SGjEUvucpMul4KYsWq2UWnI7A1FGBEdrqlRM2BzZjNtlusiBe9Wn6YH2SnmwEYbTOqnWm5QZyfr7znZ8cEh7eJJLMIDNCqybdqdYoARVpLtS0Sb+MutsHlBjLFGdSK2hSpSk5bFXCNB9LYeIhWIumhiCMMo3UNmlsbdoIgvl8XhUmzZxWy9wivqlGOgnSDAwoC1mQSrbAL7tIwdBWpUJI6EVnmucSiOBIQQnHjsmuZCamgTcbs+h6mulc8SMtdUay6bhJ39WKz9LGQ7VFAsolZ1oodGLbYJwLx4fJobgFEoOYxkh8v07JXHAbN+lu3aGgdfAQpcD2OTCHcqQxGWXv4BOwjDPL/NHHs3BjzVLgRXyhWCKiEWqIy79J26Orz5eDzvnpce/katTvn46OB55E4RNs4oTBZqAQCek8i2AVJ2TWsihG3ugzYdJAGKyLlmYTrTbIuTMZa4m1L7xwHpIx8B5LYK0bw2uhumi5Q8kEE5GLJv2UCSYpEZZJEa2cTT42Vtii/911S4JYOGdAzob0PryvThSzzMA6raXGuJpHrW86l5wsdE6kuAZiNcH88wR/xUDWm0MmmU4KKY6PJUYKjDgTMAd+WNT0DvBPgS4xRJKjJ05uKsH6CN9zcUvGMNEZ4gKb4YyjXBiPX30WcMqMuQdlS45bw9PjdufquNfuXGy5BBmfMRU9ExwbDklq3wKfYe5KYwgpNVZzDQIrE7HcQNEfLnhhVibN0rFjNiua7hpZgGK7BfLxmKiIcDSFyqEsYMQU0UouCIvwChk3QjOhc4MSPywe2ryIoHclQhVUp3iDMFjGISuDVtvZfV/f+7B/8LFRDX79+Ln9pNPdWhlI5qL5vXL05GJZLZeHdy4M3C54fDXYLP83N8PgvPO1TF17nYtRqW52hqXg+mWs+idlrM79KhusrbFSFHAPTf3Sw00kRSIs8L85Yi8Yk1f9g/gZe5sxecOcX3M1/puU/Wn1GNl4fYTBo88jp0mEEgkWwm3E1ZuqtVev4XvmUVWlgmibT81W5TdQSwMEFAACAAgAgXqyStqYtsO1AgAAVQoAACEAAAB1bml2ZXJzYWwvZmxhc2hfc2tpbl9zZXR0aW5ncy54bWyVVm1P4zAM/n6/Ytp9p/cKOqlMggESEnegA/E9bb02WppMiTtu//6cNKVJt25lEdLy+Hkcx7E9UrPmcvFpNktzJZR+BkQuS2ORDpvx4nKeNYhKnuVKIkg8k0rXTMwXn6/v7EoTxzylUlvQpPniPic0K5ZDf8yF+0yR+DN+Xtg1JshVvWFy96BKdZaxfF1q1ciCZHfuMyardhvQgsu1vcSvi+Xt6AGCG7xHqKOYvt/ZNU2y0WAM2JDOb+06qRIsAzEtwwNNf9Tx2w9kW244OtnVV7vGZBtWQpzk49HRw5D3DwsQ/iFRv53bNUoVbAf6Q87Vptl8SKBVaRMaa44/4rtGKFZQ+5Hg5otdJwX2Qvagk6/g0/Pjxq6A5L+GfZ/adtVKPNm8DgaCffRMwAJ1A2nS7VqbqdTbY4PUH7BYMWGIEEI96YmCfmKN6dzEWM/7C29cFqEvj/SUVyWaGpZtwIG7GO/5y+W1mxWh03csiFDD1oNBiD3YM/9QXveYAdgznwUv4FGK3X4EQ1Mr6h75mvnnPJ5/soJktC28tdt1VnvSg21dE4TqgY5TqwIWxobzwmuw75YmDmtDSvZiSiXb8pIhV/K35WU7dxmTJgODr7XDlZUiRwGHCs7FSGM6TJfbx/XorXFBtj8L/eXa/Qxpil/OGSLLq5p+lsx85nXUJpSYeXJYYeck0UHfy5UKNO7sMVHN9Br0i1Ji6jFSIZip7lXbXGP0NAlykCaHs5x6J4fSL5s6A31Lr8bBdFmOwZZY8bIS9IevHN6gGChGrK0UK/InGX+vywDwRQBM51VXte2mtdSNQC5gC13zB4C78tjdUkNVOlZwV/gAKwxLziOTatLPir5W4hkS4Af4rxRW5HhgmVD2yDLjbhZ1fjeG+1iiwdyNM1t84SRze19LkWOy72eQQPvv5H9QSwMEFAACAAgAgXqySnjWJgneAgAAxgkAACYAAAB1bml2ZXJzYWwvaHRtbF9wdWJsaXNoaW5nX3NldHRpbmdzLnhtbM1WwU4bMRC95yssVxzJAqWFRpugigSBoCQiaQsnNFk7WQuvvbW9CeHUr+mH9Us6XpOQCBotCKrmkux45s17M+PZxAe3mSQTbqzQqkm361uUcJVoJtS4Sb8Ojjb3KbEOFAOpFW9SpSk5aNXivBhKYdM+dw5dLUEYZRu5a9LUubwRRdPptC5sbvyploVDfFtPdBblhluuHDdRLmGGX26Wc0tbtRohcTB90ayQnAiGFJTw7EAeu0zSKHgNIbkZG10odqilNsSMh036bqv8zH0CUltkXHlttoVGb3YNYEx4OiD74o6TlItxirz3dimZCubSJt3Z9SjoHT1GKbGDBPAohxq1KHcPn3EHDByEx5DP8Vtn54ZgYjMFmUgGeEK8/CZtD66Pr3qdi7OT89PrQbd7NjjpBRJlTLSKE0eriWIkpAuT8EWeGJyDJEXeGDMCaXkcLZvmbiOtVsj5ZzLUEktfRlEyQqZy1qSfjQBJiXAgRbI4dWDG3B0JiRp87HZ9pBx9AAx6kxSM5cuJ5ifWVzFpfdeFZGSmCyLFDSdOE1RUZPgr5WS53GRkdFZaJVhHrBSMk4ngU84OyirdA/4t0RWmyAqMxFHMJXchw49C3JEhH2mDuBwmOLRoFzbg158FnIO1D6Aw57jRPztpd65Pztudyw0vENgEVPJMcGwhz3L3FviA2pXGFFJqrOYSBFYmgcLysj9MsNKtiszKuVOYlE33jSxBsd0C+QRMPEhwtIQqeFXABBTRSs4IJHgprB+hidCFRUsYlgBtX0QwhBKhSqpjXFCYzDBuqqBtbe+83/3wcW//U6Me/f75a3Nt0P2i6Enw2cKmOFy7Khbr4vGdiyN/Q5++7M4U/+qu9y4636pU6rxzOajUn06/Ely3ilf3tIrXRVhOvaXFVIkCbpZxWGO4W6TIhOPsNYfmBY1fv+XDWLxS499Qxdrx/X9FhKfFS33lLR5HT/7NqKF99b9Xq/YHUEsDBBQAAgAIAIF6skrb73U9lgEAAB8GAAAfAAAAdW5pdmVyc2FsL2h0bWxfc2tpbl9zZXR0aW5ncy5qc42Uy27CMBBF93xF5G4rRF+gdtcWkCqxqFR2VRdOGEKEY0e2k0IR/97Y4WE7kxbPBt8c3xkP8ux6Ub1IQqKnaGd/2/27v7caGE3LEq59nXXoudGJYtkC5lkOLONAAqQ6Hj3J+zOBGRNuTePth7FVjh8R5suSMuXiBWIhEU1hhysE/Ea0DXb45yT2nHs1d3IaHZdaC95PBNfAdZ8LmVPLkKuXqQn3igEsKpANOrALQZc0Ac90ZFcXeXZ8GJlwuUTkBeXbmUhFP6bJOpWi5IuGntrl0qttAbL+y9eHAh9HrxPPjmVKv2nIw8R3UxPdZCFBKTjkHU5MoDCjMbA/WxSgnnH7QgFdZSrTR/r5xoRLFzSFVpfaJdQNrb0u5TRsdEPcDk14BKNbkJdYiaIsLuGkSE1HWmi75yeUCbrIeNpw44EJlDPFGtuu7p0vej82QbwnJIIntMKeX941O0JQIaD2xtIxrwryzjA7hokcySEQDZtWFT5HdDhHzP4zIlRrmqzyejzUw7FuA5VrkHMhWF391391hrl6+19QSwMEFAACAAgAgXqyShra6juqAAAAHwEAABoAAAB1bml2ZXJzYWwvaTE4bl9wcmVzZXRzLnhtbJ2PMQ/CIBCFd34FuV2wW9MA3UzcHHQ2FVFJ6NFw1PrzhdQYZ4dL7l3e915O9a8x8KdL5CNqaMQWuEMbrx7vGk7H3aYFTnnA6xAiOg0YgfeGKd+0eEiOXCZeIpA0PHKeOimXZRGeplQSKIY5l2ASNo6yzBhRVlJOKwor2/m/6M8NDGOcq8vsQ96jKXtRq4VTshoqc3YoPN4iyGpQ8uuuys6US0URSv48ZtgbUEsDBBQAAgAIAIF6skqw7V1XbgAAAHYAAAAcAAAAdW5pdmVyc2FsL2xvY2FsX3NldHRpbmdzLnhtbA3MPQ7CMAxA4b2nsLyXn42haTc2EBLlAFZjUCTHRomF4PZ4e8OnNy3fKvDh1otpwuPugMC6WS76SvhYz+MJoTtpJjHlhGoIyzxMYhvJnd0DdngL/bitXCOcr1RD3hp3ViePM4xwieezcMb9PPwBUEsDBBQAAgAIAIOZ9UTOggk37AIAAIgIAAAUAAAAdW5pdmVyc2FsL3BsYXllci54bWytVU1v2zAMPafA/oOhe62kXdc0kFt0BYod1qFA1m23QLUZW4tteZJcN/31o/xtz+lWYAcDNsX3SPGRNLt6TmLnCZQWMvXIwp0TB1JfBiINPfLw9fZ4Sa4u3x2xLOZ7UI4IPJKnwgJ4TJwAtK9EZhB8z03kkZ7BRWbiZEpIJcweuc+Qu4u0JO+OZuiSao9ExmQrSouicIVGRBpqGeeWRLu+TGimQENqQNEqDeI02JX5OxqfRKbU7DPQPWRm3h64Jmk5nrUYkBSnrlQhPZnPF/TH3ee1H0HCj0WqDU99IA5WclaW8pH7uzsZ5DFoa5uxKsk1GGOTKG0zZlZisUwdrXyPVA6bBLTmIWg3TkNCKyydALNtzHVU8+gBreXVO1Hzln4b+71p3ErlaOec5Y+x0BEe9SGddRLI6DAqS8rrlh300HTQrWUijoJfuVAQlJ/f2haZL0gVsO24Mk9XFz4e4Nst941U+xuEYRfVCrqtaG4lmluCWg63jb7uKEhz2y1wkytoSjVjTyIA+YUrxW1bXBqVA6MjY42lQzCj1ZVrkTpBWGSS+OwftLF+I2l+6teUKQH/Q5hPSNTWRKQBPN8K9DGQYE0NYLGtzTVZ7NqYXU46f0x6fT0wVTnWouBFHMNVCDiGATecdnZ6CAqKa3TxczXC9g4OgiMRRjE+ZpJhfHqQJuFqN8nQOzgIjqW/m4C25raMdFzHUTO1HcToxDphfq6NTMRL2Z6DPWNWZR++NnLN0XUm2oPz+R+jOIjRDOaWTKwu+9bbV83hvZ1TozufTVZZBt2K8wAmzyqvZhbybOQTwJbnsbnp59Tswx50lPPUdExzfcd+l8VavIBTiMD+6RantiYR2J7xyIflaY8B9cTtMghfmqYiMlpLUql5SDmGtXkSUFSYalY+ouqhknkajLRxs+7noGPcVdcKuBPDFjNdnGDzycwj7/GlvsvF2UV3lfPFRYMt87qvAle5vGFV1wl3nUHrfm0vwuqZx9ffUEsDBBQAAgAIAIF6skoXqeFBbwEAAPsCAAApAAAAdW5pdmVyc2FsL3NraW5fY3VzdG9taXphdGlvbl9zZXR0aW5ncy54bWyNUttq3DAQfc9XiPzAShrdDO6Cbi5+SUKykGd3rRbTRC6WQkvRx1dOsmy22dBqnmbOmTPM6LTp+xTtU8rz4/R7yNMc70LOU/yWthcItfv5YV5ulpBCTptj5X6K4/yzj1/ntVarKQ9xHJbRrmjaYtQ9P6SkVk7VjBlGkWSeeoWc57ZiDbgGbMUcJbbd/CXxoruEfYj5vGq7OUHfN/QxhSX3cQy/tnDKfgudbvB5Gcap8tJWsDXKYWpxbA3ECJfcF6oBQCDLHXG4SNlITZDHjGMoRlGggAjnpBGFSMqhZl0jqgrzjUBMMkZdoZ7WbqS1cdQWCQ0huk7zqrGl64zEGBFCgLnCBXQGo8qGqqFBrQcEBwZE0UYTBaiznelY8c4Ly5GiXmBcmDGA8fG4x+3enutY/e91Duf8h+DZLziLrt7anDFXu39alkrehccfD0MO6MuQQj9+ury59Xf+aqd3/fXV5as3n318YK6GrZt/6O8/UEsDBBQAAgAIAIJ6skqlSRcUvw0AAAIjAAAXAAAAdW5pdmVyc2FsL3VuaXZlcnNhbC5wbmftWmlYkunef8xOTqXZOpYZtGrnVC6hmaZQWdmmdaaZadxtXEkRFdeRpXKmTlPKlBXu2BkdZzIhRTEXoEVlTFyOTjAIirlAiqCGgsj2Pth0vrzX+/X9xIfn5rqX333/+W+//31d9+2L/r5Wq2xXAQBgdeb0iS8AYLkfAJgnf7YCHCFtdOOBP2aYL3yPA5RuuwmwszzmmN8xAKghrtZe+RvYX5l4OgADAGteGz8zNvrXSADYSTpz4tiXGaGyQdad+HQde3b78bU7Pru63GXlzpqze9LWLXv0m/afIevWH3N+2OAa+/jfOWU5J/fvvxG+bu2s75XHZTk5X2mttZeUGpyT6IKXasytmXYkXcE4QmX/YNGcWeoBw3Rz4sUt6dHK3+50sdJFONVIPS+0OWP84WVH7/k/LoFSATFxXUejIQcx92Qs1U17ayj87j5zcLguX/37YrqHa6ZG1jC60gwcGeAUjyXHfiAbtA6lRmDZ2/GWyCFa3ufLjMubikktM69WJ+0AO0erDEWksR+Mi8a/XQ62sTa7jMPNm5f2afsMbHsdT4HttTSXJfSddcYNQ+4aITITxAQxQUwQE8QEMUFMEBPEBDFBTBATxAQxQUwQE8QEMUFMkP93SEZFJRm/ODJOCmNmzAy/bNuKbkmaZUzjpm/DeHEUUXBPIxN5BFz5nub9ix87T9UWbJgddyKoT7EZmIGAmGpyt4aZLyWw2ToXyBwH1hPshV1wDuU7vA0WNQ4hs4zI2SlaD7yGpUW02am66RWoocJ+YUPEYgQH9R1HKTp+14KxOFk1uwo+If6uUubx1jIid9vv2MlL5KaFmVsILVN/j4gdGxmFGhYqiLipiOmg7sEC5NiACqp77wsNoDNCKIWB3Si6v+qxNe79vagqaFYzpInoldv5XJ5C1o45TCd7ZmUOERWbrob6rQBe+HXVCDzWnH9Exc9XJTU3iF2RgxjnBtm2lvCd7dly6YmrlPSB0kuclxIJwqDuNP9PHXYaRlZzNAPCsn4JgMMqaWSGtgmxLT1CqbM8F00mLPaT8ejEg9m3U4PuSsgE/fCLOG4RlSYvTjhQpGmz3BnNX8Q3J9yX7yKOHqR4DsZLiw1CUow6jcGOkkvS1bSIbs0a/OFlQOIpsQ2KytJ/h4Vn+vfR0RWp3R3CdqKa9MQF8oDyB+4eXUIXb8esCZVI7b7/pT++yyzds6zk8ufx1l9KWnI9EP7uGtyRa/kWXMuzYo0u/MqKSExQlwqTyEyguaUEVBZpXntmkHe0Kr/aQdYIJSPDUR4p0EZZFOfQ02kqKJaiCSF62zuWnfHDQAij0BK4pnCmXvTv2dXjN6CsrutuLBB4ojQH2jIuNh1XnRwoFQTmVUXcssP0MrxnvFv3+cEPY4qm0M1bHDk8nXMcM4y6rOBlu20gZ+ZKSfRTzWvL3UqqbYGBOUn3/niqCoNgyFPiMmpRRIHF7Kr65gy3LQAguQKX7vS+5eWL1DT0eUqic60go5Ki1k+HXqo2/7MuPg6fx9L5EQ5aTErfWgoZKYLqxx34a86iaQvriBJ8gKTAnzB4caQXN/ZH52FlCi+EdamcPRpymmQFHG1QnxzxIOR2hA5YBCFLMK7o/jMCwmqjfjlG/X4pBQ4dEAxA6xK6rn/Y7+6sDq8QyA2Y2PvdhM2Fdk4hhwBgsFudfSGvzpoOindV/zR5wMJ94+ixiR+FNsgs//o14f21UUPJSe9dYc4FPfdPk6NeDhY2/Blv8ZWgx7WAOXQDRicja90qw9DoLVLFqV+qFYGUxfN5VfJdlaHtNZUwVzNgWNgy13duNnPU45zmyr5qTHcodrbtOTRhe3t238PnOQTtKJR4OI3/9z5l8WT+4w7LE9yYsqmu6wuLQHcUwblzMF/n9To7VcBB1azYBXuQL4i6GRj3rP7mXkWqlQ1dylHH31oH+/VPCg0aHB+SDm3siuLoPtjzxs9sLdQu8li5uifklRO1ZsB7154sxL96uFl95biah1yPGOI7J1Q7aIj1DUlvw8eeRFWeFmCe8NW8QUDTcGq/FOWR5TBUJnwxJc3UdH7jc78+fsWmOH5LU8S8zOIl5fobz0ElPcg8d0Ix/+R6q1D+G1EQ2l4ssW21w4RQbIXF//CGWKtfWuMTZzUig344wvBJjJQ3ZJvSsGGZbsSGlYFWE/FzP/s+Ysxzg2wQGn6PIx6MvtAs+CiJpR3PkriI0LwtmFBaPFNOCnGQ3QH9NlXcxDmUIGjKpW1TiIxfx36yzl2EVo3mK0rgbDNBqjKB5vRoA0K0G1Twpuc5souRhLUpb2svlcvM5KHfedkrsmeoBF0cdooKum/M8aZ4AFjkxASUS+6wA3t8Vdzh8NKGX8ZHS9KHGpVYMel7GtZbVXL9ZWCMduICoWkqbnvSBiQhviKVQqOo0hJdsu+iglgL56PVlg/EGr64ngE7WkBXstNKGI0tHl2okhm1PeiPjtpDyiPDfxq1bC5kzGUEK4mqat0EPSwvhQ8AKZnyRskIpq0oX1IsPYrnPIsUcHsjs7YjzHNBPTiRcFZHlBKaSiDSKz+4Ci4ncZr6oxNrvWU1fXD+WWlwDKUnXxYk6+2NPHCB60kbhB0O8PlZlxgrE1UpB1Ec3C5ZXpwx5oYF+duepU79VxWOGraGG1jKtF+yzIfD+sBuL4kQ+ox6mcBRIWMPDuE1sk7mipUTWDq3yoluft+t7Axa4HFqwAEMNilnPoB7SBQde5CLD64UTb9OuuyT14guxyXnbLY+a4PdSjOn54ak/Vjn/WLwHJEdZcgQBXb283Ybgy6kT9FaVCgpxiQiLKYjrHzED9fRsFkXERa6CEJhKrwj7eKz0JJauHWU1SYlmu/x9acDC1Al0kMCd6qlh6srX2AN55bFxoc11qaCJ99Tdrh967U35D3qaUmdXfPURmTWtWYShNipn2XWP6qknjHaualcctu9vpQor7Z2CbGYjxt2ic53JsfU4qo6JjEzrHrcpg5bOoc3zy3O1LwJxF9Cko12hvGQFNWAnN/t45MnS8vlU2SZKNEjWGdD5+c+eQa3I+HSJbtiHqrv7AEt1OA0hFV0+WJHt4qeL7Q6wNfxzIacvCEk3Sgu7sCFTwYfzXH/y+CCy4VPX76oXTPJ23eKC1xBbM9PG7xuUJp/wQvCKAlXxPZ/Gbl5mxTzjZglkQ64S1kN0j2wxIL+6uv9SkXwo3oCVNUbKd+KJAfvAr3+b6L2qWvVEaSSnaieHbDN6i40HtMrfIYprHOc+fV/+Z4ajMTN5H1DrV6SlslrOITrFinKTcMqxXBAKTbtuzVUm/y07gKYH3n8BLby4c5Re5+8zB+6PKmyZ7EMN2Rj1eMOoXsfvPHUXYuK1cwcvlkQ2/EImNzHzoUtfmH3YDdmIAXyglDBjqi1n5uoYek1n1KBYvhl9gJ29htFseKJudLVNQBdvSXuJ2dRZYNkqieL8SpyKqw6+dLHWAOLl6wSHnkVRPO4I20racuPHH0BzoUblM9N63mBLFE9vwNK4dCnP3zcKAUrpz6b9PH/D7XI7K18KR9AHShGiGC2bWMZdGh5gUgnT7cxNo2veExl/cI3jbfnMrwi8UcpHamB+Lc93xt1M5e5OFHpBIFjN5NhkIg1XKptKGdtuD/NsNodtjyfefPvCt0OwXz0v54t2u4Vfj0A/eilA9PEzKLuufl/3Atg0q+g/WGaSKaItS2mpEd54EycodTzaKCY6ay6XYfIXQtSzSphe9reWsRnTVeNJDDVFZM/dWsnQSMQOerVPYTQwmlVJ+FDHjlYu8BG5FqMe6n7yq75VrDf+IEs+JV4D0Hhc/BA81+JzNNbJcTMeow2ntN8C3KNfIlrnHI3Lh0DMpoSr1eQEQfXqhVkg5aZPYUU9GsnL7OatNg83cRzaN9P/935I79SSWF4DzjaKwaJAK3Qza+iMm1Vr62MyWS9kcAZMufI8uypGsQgj6Wfz/AsxSJPv/i5L2Lcvm901rG8cwVQJpBSWRDykdKqTxwb2L0S3RlgjNV7GqOB8Jvvr6ll61Nu2qsu264HHXTJFC2rl3xECZagxXNqe5XfR4afB2vPdlyij5HifwcpPgZtUBarLfN0x5R6jF+LtwR/zmcZ5CFkn/vsMe2Fq467jOmGExNYLvlJshdl+DpQYscA6ThJg95h5N9GJ1DjFdY3dEaWGjJTYllhcOhyjW6aYLhnniQnuu4e/udETfIGBfzVXD62GPI6a5MZcDgC2orpczj2sY7K5LBXuEBSwsK4KVPox2C9qFZZnaQoqtE46QjIIbctxrz4+nkqoW2HmWG+ZBrrAP86YYQStt5D4k2657gVAB5ZWENaJXmSb+Gvd6FU3GL76ixH8SF/Ae7GZusman9j0flCcfUh5OH7HGR/JkAsVG0YajOUi72g/UvCYCR6tT3bTlWq2Jcgf0/6DZQFOh3ZwE8KU7+5PPJTZKa0usHxAi3MGrxEOPC0r2R2Fg5siKpUOhxLn8jFF9iOPpRPurenv3sgOk54tzrseYaiy13k7lzQsJ8jyOjzBCt+L76830XmkvCdUMDUuW/8v64oCU4tM8dDjTeTi5PJoR8G4qhtS+8rqh0le6aZmoTgpbXgVPIsy2AMqgvG2d5o8W7FdHLsQQN+4TW0fcOyTw87VEO9kXrdO2vCc+NbkJGzxsWSq+IdMBv1NOvOHYPZH+cFpe/cowTGiTMn/U9Qjoff+B9QSwMEFAACAAgAgnqyStIooFJKAAAAawAAABsAAAB1bml2ZXJzYWwvdW5pdmVyc2FsLnBuZy54bWyzsa/IzVEoSy0qzszPs1Uy1DNQsrfj5bIpKEoty0wtV6gAihnpGUCAkkIlKrc8M6UkAyhkYG6OEMxIzUzPKLFVsjCwgAvqA80EAFBLAQIAABQAAgAIAEOUV0cNwDEewAEAANoDAAAPAAAAAAAAAAEAAAAAAAAAAABub25lL3BsYXllci54bWxQSwECAAAUAAIACACBerJKWn+5mToEAADhDgAAHQAAAAAAAAABAAAAAADtAQAAdW5pdmVyc2FsL2NvbW1vbl9tZXNzYWdlcy5sbmdQSwECAAAUAAIACACBerJKCf5wTAkDAAC1CgAAJwAAAAAAAAABAAAAAABiBgAAdW5pdmVyc2FsL2ZsYXNoX3B1Ymxpc2hpbmdfc2V0dGluZ3MueG1sUEsBAgAAFAACAAgAgXqyStqYtsO1AgAAVQoAACEAAAAAAAAAAQAAAAAAsAkAAHVuaXZlcnNhbC9mbGFzaF9za2luX3NldHRpbmdzLnhtbFBLAQIAABQAAgAIAIF6skp41iYJ3gIAAMYJAAAmAAAAAAAAAAEAAAAAAKQMAAB1bml2ZXJzYWwvaHRtbF9wdWJsaXNoaW5nX3NldHRpbmdzLnhtbFBLAQIAABQAAgAIAIF6skrb73U9lgEAAB8GAAAfAAAAAAAAAAEAAAAAAMYPAAB1bml2ZXJzYWwvaHRtbF9za2luX3NldHRpbmdzLmpzUEsBAgAAFAACAAgAgXqyShra6juqAAAAHwEAABoAAAAAAAAAAQAAAAAAmREAAHVuaXZlcnNhbC9pMThuX3ByZXNldHMueG1sUEsBAgAAFAACAAgAgXqySrDtXVduAAAAdgAAABwAAAAAAAAAAQAAAAAAexIAAHVuaXZlcnNhbC9sb2NhbF9zZXR0aW5ncy54bWxQSwECAAAUAAIACACDmfVEzoIJN+wCAACICAAAFAAAAAAAAAABAAAAAAAjEwAAdW5pdmVyc2FsL3BsYXllci54bWxQSwECAAAUAAIACACBerJKF6nhQW8BAAD7AgAAKQAAAAAAAAABAAAAAABBFgAAdW5pdmVyc2FsL3NraW5fY3VzdG9taXphdGlvbl9zZXR0aW5ncy54bWxQSwECAAAUAAIACACCerJKpUkXFL8NAAACIwAAFwAAAAAAAAAAAAAAAAD3FwAAdW5pdmVyc2FsL3VuaXZlcnNhbC5wbmdQSwECAAAUAAIACACCerJK0iigUkoAAABrAAAAGwAAAAAAAAABAAAAAADrJQAAdW5pdmVyc2FsL3VuaXZlcnNhbC5wbmcueG1sUEsFBgAAAAAMAAwAhgMAAG4mAAAAAA=="/>
  <p:tag name="ISPRING_SCORM_ENDPOINT" val="&lt;endpoint&gt;&lt;enable&gt;0&lt;/enable&gt;&lt;lrs&gt;http://&lt;/lrs&gt;&lt;auth&gt;0&lt;/auth&gt;&lt;login&gt;&lt;/login&gt;&lt;password&gt;&lt;/password&gt;&lt;key&gt;&lt;/key&gt;&lt;name&gt;&lt;/name&gt;&lt;email&gt;&lt;/email&gt;&lt;/endpoint&gt;&#10;"/>
</p:tagLst>
</file>

<file path=ppt/tags/tag2.xml><?xml version="1.0" encoding="utf-8"?>
<p:tagLst xmlns:a="http://schemas.openxmlformats.org/drawingml/2006/main" xmlns:r="http://schemas.openxmlformats.org/officeDocument/2006/relationships" xmlns:p="http://schemas.openxmlformats.org/presentationml/2006/main">
  <p:tag name="PA" val="v3.2.0"/>
</p:tagLst>
</file>

<file path=ppt/theme/theme1.xml><?xml version="1.0" encoding="utf-8"?>
<a:theme xmlns:a="http://schemas.openxmlformats.org/drawingml/2006/main" name="Office 主题">
  <a:themeElements>
    <a:clrScheme name="自定义 1">
      <a:dk1>
        <a:sysClr val="windowText" lastClr="000000"/>
      </a:dk1>
      <a:lt1>
        <a:sysClr val="window" lastClr="FFFFFF"/>
      </a:lt1>
      <a:dk2>
        <a:srgbClr val="44546A"/>
      </a:dk2>
      <a:lt2>
        <a:srgbClr val="F0F2F4"/>
      </a:lt2>
      <a:accent1>
        <a:srgbClr val="D90944"/>
      </a:accent1>
      <a:accent2>
        <a:srgbClr val="243B7A"/>
      </a:accent2>
      <a:accent3>
        <a:srgbClr val="5188E1"/>
      </a:accent3>
      <a:accent4>
        <a:srgbClr val="F65083"/>
      </a:accent4>
      <a:accent5>
        <a:srgbClr val="FFFFFF"/>
      </a:accent5>
      <a:accent6>
        <a:srgbClr val="FFFFFF"/>
      </a:accent6>
      <a:hlink>
        <a:srgbClr val="FFFFFF"/>
      </a:hlink>
      <a:folHlink>
        <a:srgbClr val="FFFFFF"/>
      </a:folHlink>
    </a:clrScheme>
    <a:fontScheme name="自定义 7">
      <a:majorFont>
        <a:latin typeface="Segoe UI"/>
        <a:ea typeface="微软雅黑"/>
        <a:cs typeface=""/>
      </a:majorFont>
      <a:minorFont>
        <a:latin typeface="Calibri"/>
        <a:ea typeface="微软雅黑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588</Words>
  <Application>Microsoft Office PowerPoint</Application>
  <PresentationFormat>宽屏</PresentationFormat>
  <Paragraphs>63</Paragraphs>
  <Slides>13</Slides>
  <Notes>10</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13</vt:i4>
      </vt:variant>
    </vt:vector>
  </HeadingPairs>
  <TitlesOfParts>
    <vt:vector size="20" baseType="lpstr">
      <vt:lpstr>Helvetica Neue</vt:lpstr>
      <vt:lpstr>思源黑体</vt:lpstr>
      <vt:lpstr>微软雅黑</vt:lpstr>
      <vt:lpstr>Agency FB</vt:lpstr>
      <vt:lpstr>Arial</vt:lpstr>
      <vt:lpstr>Calibri</vt:lpstr>
      <vt:lpstr>Office 主题</vt:lpstr>
      <vt:lpstr>PowerPoint 演示文稿</vt:lpstr>
      <vt:lpstr>PowerPoint 演示文稿</vt:lpstr>
      <vt:lpstr>PowerPoint 演示文稿</vt:lpstr>
      <vt:lpstr>项目实施过程概述</vt:lpstr>
      <vt:lpstr>PowerPoint 演示文稿</vt:lpstr>
      <vt:lpstr>项目展示</vt:lpstr>
      <vt:lpstr>项目展示</vt:lpstr>
      <vt:lpstr>项目展示</vt:lpstr>
      <vt:lpstr>项目展示</vt:lpstr>
      <vt:lpstr>项目展示</vt:lpstr>
      <vt:lpstr>PowerPoint 演示文稿</vt:lpstr>
      <vt:lpstr>总结</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https://www.ypppt.com/</dc:title>
  <dc:subject>https://www.ypppt.com/</dc:subject>
  <dc:creator/>
  <cp:lastModifiedBy/>
  <cp:revision>23</cp:revision>
  <dcterms:created xsi:type="dcterms:W3CDTF">2021-05-12T03:31:00Z</dcterms:created>
  <dcterms:modified xsi:type="dcterms:W3CDTF">2024-04-15T02:01:11Z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28EEECCC6A0C42198EFB4258F1FE1130</vt:lpwstr>
  </property>
  <property fmtid="{D5CDD505-2E9C-101B-9397-08002B2CF9AE}" pid="3" name="KSOProductBuildVer">
    <vt:lpwstr>2052-11.1.0.11365</vt:lpwstr>
  </property>
</Properties>
</file>